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58" r:id="rId2"/>
    <p:sldId id="359" r:id="rId3"/>
    <p:sldId id="357" r:id="rId4"/>
    <p:sldId id="353" r:id="rId5"/>
    <p:sldId id="316" r:id="rId6"/>
    <p:sldId id="356" r:id="rId7"/>
    <p:sldId id="347" r:id="rId8"/>
    <p:sldId id="264" r:id="rId9"/>
    <p:sldId id="280" r:id="rId10"/>
    <p:sldId id="315" r:id="rId11"/>
    <p:sldId id="322" r:id="rId12"/>
    <p:sldId id="350" r:id="rId13"/>
    <p:sldId id="279" r:id="rId14"/>
    <p:sldId id="365" r:id="rId15"/>
    <p:sldId id="374" r:id="rId16"/>
    <p:sldId id="376" r:id="rId17"/>
    <p:sldId id="377" r:id="rId18"/>
    <p:sldId id="378" r:id="rId19"/>
    <p:sldId id="3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4624" autoAdjust="0"/>
  </p:normalViewPr>
  <p:slideViewPr>
    <p:cSldViewPr>
      <p:cViewPr varScale="1">
        <p:scale>
          <a:sx n="85" d="100"/>
          <a:sy n="85" d="100"/>
        </p:scale>
        <p:origin x="-16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7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localhost///localhost/H:/Analysis/FINAL%20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localhost///localhost///localhost/H:/Analysis/FINAL%20Comparative%20data%20from%20final%20resul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localhost///localhost///localhost/H:/Analysis/FINAL%20Comparative%20data%20from%20final%20resul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localhost///localhost///localhost/H:/Analysis/FINAL%20Comparative%20data%20from%20final%20resul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localhost///localhost///localhost/H:/Analysis/FINAL%20resul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localhost///localhost///localhost/H:/Analysis/FINAL%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localhost///localhost/H:/Analysis/FINAL%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localhost///localhost/H:/Analysis/FINAL%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localhost///localhost/H:/Analysis/Scopus%20contextual_data_pane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ocalhost///localhost///localhost/H:/Analysis/Scopus%20contextual_data_panel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ocalhost///localhost///localhost/H:/Publications/%23Summary%20Data%2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ocalhost///localhost///localhost/H:/Publications/%23Summary%20Data%23%20-%20Interdisciplinar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localhost///localhost///localhost/H:/Publications/Profiles%20by%20output%20typ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ocalhost///localhost///localhost/H:/Analysis/FINAL%20Comparative%20data%20from%20final%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aseline="0" dirty="0" smtClean="0"/>
              <a:t>Average % </a:t>
            </a:r>
            <a:r>
              <a:rPr lang="en-US" sz="1600" dirty="0" smtClean="0"/>
              <a:t>4* for each institution</a:t>
            </a:r>
            <a:endParaRPr lang="en-US" sz="1600" dirty="0"/>
          </a:p>
        </c:rich>
      </c:tx>
      <c:overlay val="0"/>
    </c:title>
    <c:autoTitleDeleted val="0"/>
    <c:plotArea>
      <c:layout/>
      <c:scatterChart>
        <c:scatterStyle val="lineMarker"/>
        <c:varyColors val="0"/>
        <c:ser>
          <c:idx val="0"/>
          <c:order val="0"/>
          <c:tx>
            <c:strRef>
              <c:f>'HEI scatter plots'!$B$1</c:f>
              <c:strCache>
                <c:ptCount val="1"/>
                <c:pt idx="0">
                  <c:v>Overall 4*</c:v>
                </c:pt>
              </c:strCache>
            </c:strRef>
          </c:tx>
          <c:spPr>
            <a:ln w="28575">
              <a:noFill/>
            </a:ln>
          </c:spPr>
          <c:marker>
            <c:spPr>
              <a:solidFill>
                <a:schemeClr val="accent5">
                  <a:lumMod val="75000"/>
                </a:schemeClr>
              </a:solidFill>
            </c:spPr>
          </c:marker>
          <c:xVal>
            <c:numRef>
              <c:f>'HEI scatter plots'!$A$2:$A$155</c:f>
              <c:numCache>
                <c:formatCode>General</c:formatCode>
                <c:ptCount val="154"/>
                <c:pt idx="0">
                  <c:v>2565.61</c:v>
                </c:pt>
                <c:pt idx="1">
                  <c:v>2409.269999999993</c:v>
                </c:pt>
                <c:pt idx="2">
                  <c:v>2087.61</c:v>
                </c:pt>
                <c:pt idx="3">
                  <c:v>1753.08</c:v>
                </c:pt>
                <c:pt idx="4">
                  <c:v>1561.16</c:v>
                </c:pt>
                <c:pt idx="5">
                  <c:v>1404.38</c:v>
                </c:pt>
                <c:pt idx="6">
                  <c:v>1369.0</c:v>
                </c:pt>
                <c:pt idx="7">
                  <c:v>1256.86</c:v>
                </c:pt>
                <c:pt idx="8">
                  <c:v>1149.06</c:v>
                </c:pt>
                <c:pt idx="9">
                  <c:v>1137.73</c:v>
                </c:pt>
                <c:pt idx="10">
                  <c:v>1112.96</c:v>
                </c:pt>
                <c:pt idx="11">
                  <c:v>1099.39</c:v>
                </c:pt>
                <c:pt idx="12">
                  <c:v>1065.31</c:v>
                </c:pt>
                <c:pt idx="13">
                  <c:v>1043.1</c:v>
                </c:pt>
                <c:pt idx="14">
                  <c:v>930.6800000000005</c:v>
                </c:pt>
                <c:pt idx="15">
                  <c:v>887.9499999999994</c:v>
                </c:pt>
                <c:pt idx="16">
                  <c:v>868.1100000000001</c:v>
                </c:pt>
                <c:pt idx="17">
                  <c:v>759.8199999999994</c:v>
                </c:pt>
                <c:pt idx="18">
                  <c:v>740.3599999999974</c:v>
                </c:pt>
                <c:pt idx="19">
                  <c:v>737.7</c:v>
                </c:pt>
                <c:pt idx="20">
                  <c:v>736.1800000000005</c:v>
                </c:pt>
                <c:pt idx="21">
                  <c:v>671.55</c:v>
                </c:pt>
                <c:pt idx="22">
                  <c:v>670.8100000000001</c:v>
                </c:pt>
                <c:pt idx="23">
                  <c:v>645.64</c:v>
                </c:pt>
                <c:pt idx="24">
                  <c:v>642.89</c:v>
                </c:pt>
                <c:pt idx="25">
                  <c:v>597.1800000000001</c:v>
                </c:pt>
                <c:pt idx="26">
                  <c:v>591.2900000000005</c:v>
                </c:pt>
                <c:pt idx="27">
                  <c:v>590.04</c:v>
                </c:pt>
                <c:pt idx="28">
                  <c:v>579.8</c:v>
                </c:pt>
                <c:pt idx="29">
                  <c:v>576.62</c:v>
                </c:pt>
                <c:pt idx="30">
                  <c:v>558.0199999999999</c:v>
                </c:pt>
                <c:pt idx="31">
                  <c:v>532.1800000000001</c:v>
                </c:pt>
                <c:pt idx="32">
                  <c:v>518.69</c:v>
                </c:pt>
                <c:pt idx="33">
                  <c:v>500.78</c:v>
                </c:pt>
                <c:pt idx="34">
                  <c:v>461.53</c:v>
                </c:pt>
                <c:pt idx="35">
                  <c:v>458.76</c:v>
                </c:pt>
                <c:pt idx="36">
                  <c:v>455.1000000000002</c:v>
                </c:pt>
                <c:pt idx="37">
                  <c:v>448.7</c:v>
                </c:pt>
                <c:pt idx="38">
                  <c:v>396.17</c:v>
                </c:pt>
                <c:pt idx="39">
                  <c:v>395.7499999999999</c:v>
                </c:pt>
                <c:pt idx="40">
                  <c:v>378.3400000000003</c:v>
                </c:pt>
                <c:pt idx="41">
                  <c:v>378.1299999999997</c:v>
                </c:pt>
                <c:pt idx="42">
                  <c:v>369.66</c:v>
                </c:pt>
                <c:pt idx="43">
                  <c:v>366.0599999999999</c:v>
                </c:pt>
                <c:pt idx="44">
                  <c:v>355.4799999999991</c:v>
                </c:pt>
                <c:pt idx="45">
                  <c:v>352.36</c:v>
                </c:pt>
                <c:pt idx="46">
                  <c:v>342.6999999999996</c:v>
                </c:pt>
                <c:pt idx="47">
                  <c:v>339.04</c:v>
                </c:pt>
                <c:pt idx="48">
                  <c:v>327.76</c:v>
                </c:pt>
                <c:pt idx="49">
                  <c:v>316.7899999999991</c:v>
                </c:pt>
                <c:pt idx="50">
                  <c:v>313.6600000000002</c:v>
                </c:pt>
                <c:pt idx="51">
                  <c:v>312.7</c:v>
                </c:pt>
                <c:pt idx="52">
                  <c:v>300.88</c:v>
                </c:pt>
                <c:pt idx="53">
                  <c:v>299.3</c:v>
                </c:pt>
                <c:pt idx="54">
                  <c:v>281.929999999999</c:v>
                </c:pt>
                <c:pt idx="55">
                  <c:v>271.85</c:v>
                </c:pt>
                <c:pt idx="56">
                  <c:v>269.4899999999986</c:v>
                </c:pt>
                <c:pt idx="57">
                  <c:v>266.929999999999</c:v>
                </c:pt>
                <c:pt idx="58">
                  <c:v>246.95</c:v>
                </c:pt>
                <c:pt idx="59">
                  <c:v>245.93</c:v>
                </c:pt>
                <c:pt idx="60">
                  <c:v>242.56</c:v>
                </c:pt>
                <c:pt idx="61">
                  <c:v>242.3500000000004</c:v>
                </c:pt>
                <c:pt idx="62">
                  <c:v>238.4500000000002</c:v>
                </c:pt>
                <c:pt idx="63">
                  <c:v>234.2</c:v>
                </c:pt>
                <c:pt idx="64">
                  <c:v>233.7</c:v>
                </c:pt>
                <c:pt idx="65">
                  <c:v>232.95</c:v>
                </c:pt>
                <c:pt idx="66">
                  <c:v>226.2</c:v>
                </c:pt>
                <c:pt idx="67">
                  <c:v>223.81</c:v>
                </c:pt>
                <c:pt idx="68">
                  <c:v>218.2</c:v>
                </c:pt>
                <c:pt idx="69">
                  <c:v>210.12</c:v>
                </c:pt>
                <c:pt idx="70">
                  <c:v>209.46</c:v>
                </c:pt>
                <c:pt idx="71">
                  <c:v>201.5</c:v>
                </c:pt>
                <c:pt idx="72">
                  <c:v>201.44</c:v>
                </c:pt>
                <c:pt idx="73">
                  <c:v>199.43</c:v>
                </c:pt>
                <c:pt idx="74">
                  <c:v>191.65</c:v>
                </c:pt>
                <c:pt idx="75">
                  <c:v>177.3</c:v>
                </c:pt>
                <c:pt idx="76">
                  <c:v>169.75</c:v>
                </c:pt>
                <c:pt idx="77">
                  <c:v>168.36</c:v>
                </c:pt>
                <c:pt idx="78">
                  <c:v>161.8</c:v>
                </c:pt>
                <c:pt idx="79">
                  <c:v>153.0</c:v>
                </c:pt>
                <c:pt idx="80">
                  <c:v>152.8500000000004</c:v>
                </c:pt>
                <c:pt idx="81">
                  <c:v>152.8</c:v>
                </c:pt>
                <c:pt idx="82">
                  <c:v>149.05</c:v>
                </c:pt>
                <c:pt idx="83">
                  <c:v>147.24</c:v>
                </c:pt>
                <c:pt idx="84">
                  <c:v>138.62</c:v>
                </c:pt>
                <c:pt idx="85">
                  <c:v>138.5</c:v>
                </c:pt>
                <c:pt idx="86">
                  <c:v>138.45</c:v>
                </c:pt>
                <c:pt idx="87">
                  <c:v>137.0</c:v>
                </c:pt>
                <c:pt idx="88">
                  <c:v>129.4</c:v>
                </c:pt>
                <c:pt idx="89">
                  <c:v>123.73</c:v>
                </c:pt>
                <c:pt idx="90">
                  <c:v>121.9100000000001</c:v>
                </c:pt>
                <c:pt idx="91">
                  <c:v>118.2</c:v>
                </c:pt>
                <c:pt idx="92">
                  <c:v>116.96</c:v>
                </c:pt>
                <c:pt idx="93">
                  <c:v>112.45</c:v>
                </c:pt>
                <c:pt idx="94">
                  <c:v>109.7</c:v>
                </c:pt>
                <c:pt idx="95">
                  <c:v>106.8</c:v>
                </c:pt>
                <c:pt idx="96">
                  <c:v>104.5</c:v>
                </c:pt>
                <c:pt idx="97">
                  <c:v>103.49</c:v>
                </c:pt>
                <c:pt idx="98">
                  <c:v>103.09</c:v>
                </c:pt>
                <c:pt idx="99">
                  <c:v>101.65</c:v>
                </c:pt>
                <c:pt idx="100">
                  <c:v>101.65</c:v>
                </c:pt>
                <c:pt idx="101">
                  <c:v>98.9</c:v>
                </c:pt>
                <c:pt idx="102">
                  <c:v>98.83</c:v>
                </c:pt>
                <c:pt idx="103">
                  <c:v>94.25</c:v>
                </c:pt>
                <c:pt idx="104">
                  <c:v>87.2</c:v>
                </c:pt>
                <c:pt idx="105">
                  <c:v>80.85</c:v>
                </c:pt>
                <c:pt idx="106">
                  <c:v>80.2</c:v>
                </c:pt>
                <c:pt idx="107">
                  <c:v>74.02000000000001</c:v>
                </c:pt>
                <c:pt idx="108">
                  <c:v>72.58</c:v>
                </c:pt>
                <c:pt idx="109">
                  <c:v>68.2</c:v>
                </c:pt>
                <c:pt idx="110">
                  <c:v>68.10000000000001</c:v>
                </c:pt>
                <c:pt idx="111">
                  <c:v>66.54</c:v>
                </c:pt>
                <c:pt idx="112">
                  <c:v>59.55</c:v>
                </c:pt>
                <c:pt idx="113">
                  <c:v>57.37</c:v>
                </c:pt>
                <c:pt idx="114">
                  <c:v>56.10000000000001</c:v>
                </c:pt>
                <c:pt idx="115">
                  <c:v>55.67</c:v>
                </c:pt>
                <c:pt idx="116">
                  <c:v>52.8</c:v>
                </c:pt>
                <c:pt idx="117">
                  <c:v>51.7</c:v>
                </c:pt>
                <c:pt idx="118">
                  <c:v>50.39</c:v>
                </c:pt>
                <c:pt idx="119">
                  <c:v>49.10000000000001</c:v>
                </c:pt>
                <c:pt idx="120">
                  <c:v>44.86</c:v>
                </c:pt>
                <c:pt idx="121">
                  <c:v>42.7</c:v>
                </c:pt>
                <c:pt idx="122">
                  <c:v>40.43</c:v>
                </c:pt>
                <c:pt idx="123">
                  <c:v>35.7</c:v>
                </c:pt>
                <c:pt idx="124">
                  <c:v>35.55</c:v>
                </c:pt>
                <c:pt idx="125">
                  <c:v>35.2</c:v>
                </c:pt>
                <c:pt idx="126">
                  <c:v>35.0</c:v>
                </c:pt>
                <c:pt idx="127">
                  <c:v>33.9</c:v>
                </c:pt>
                <c:pt idx="128">
                  <c:v>32.5</c:v>
                </c:pt>
                <c:pt idx="129">
                  <c:v>26.8</c:v>
                </c:pt>
                <c:pt idx="130">
                  <c:v>24.03</c:v>
                </c:pt>
                <c:pt idx="131">
                  <c:v>23.3</c:v>
                </c:pt>
                <c:pt idx="132">
                  <c:v>21.25</c:v>
                </c:pt>
                <c:pt idx="133">
                  <c:v>20.9</c:v>
                </c:pt>
                <c:pt idx="134">
                  <c:v>20.75</c:v>
                </c:pt>
                <c:pt idx="135">
                  <c:v>20.1</c:v>
                </c:pt>
                <c:pt idx="136">
                  <c:v>17.0</c:v>
                </c:pt>
                <c:pt idx="137">
                  <c:v>15.95000000000001</c:v>
                </c:pt>
                <c:pt idx="138">
                  <c:v>15.8</c:v>
                </c:pt>
                <c:pt idx="139">
                  <c:v>14.78</c:v>
                </c:pt>
                <c:pt idx="140">
                  <c:v>14.4</c:v>
                </c:pt>
                <c:pt idx="141">
                  <c:v>13.9</c:v>
                </c:pt>
                <c:pt idx="142">
                  <c:v>12.4</c:v>
                </c:pt>
                <c:pt idx="143">
                  <c:v>12.35000000000002</c:v>
                </c:pt>
                <c:pt idx="144">
                  <c:v>12.1</c:v>
                </c:pt>
                <c:pt idx="145">
                  <c:v>12.0</c:v>
                </c:pt>
                <c:pt idx="146">
                  <c:v>11.6</c:v>
                </c:pt>
                <c:pt idx="147">
                  <c:v>11.0</c:v>
                </c:pt>
                <c:pt idx="148">
                  <c:v>10.78</c:v>
                </c:pt>
                <c:pt idx="149">
                  <c:v>7.45</c:v>
                </c:pt>
                <c:pt idx="150">
                  <c:v>5.9</c:v>
                </c:pt>
                <c:pt idx="151">
                  <c:v>5.0</c:v>
                </c:pt>
                <c:pt idx="152">
                  <c:v>3.0</c:v>
                </c:pt>
                <c:pt idx="153">
                  <c:v>3.0</c:v>
                </c:pt>
              </c:numCache>
            </c:numRef>
          </c:xVal>
          <c:yVal>
            <c:numRef>
              <c:f>'HEI scatter plots'!$B$2:$B$155</c:f>
              <c:numCache>
                <c:formatCode>0%</c:formatCode>
                <c:ptCount val="154"/>
                <c:pt idx="0">
                  <c:v>0.426470196171672</c:v>
                </c:pt>
                <c:pt idx="1">
                  <c:v>0.480700544148228</c:v>
                </c:pt>
                <c:pt idx="2">
                  <c:v>0.468238703589273</c:v>
                </c:pt>
                <c:pt idx="3">
                  <c:v>0.376466105368838</c:v>
                </c:pt>
                <c:pt idx="4">
                  <c:v>0.352578595403419</c:v>
                </c:pt>
                <c:pt idx="5">
                  <c:v>0.315923539213034</c:v>
                </c:pt>
                <c:pt idx="6">
                  <c:v>0.402215266617969</c:v>
                </c:pt>
                <c:pt idx="7">
                  <c:v>0.464047944878507</c:v>
                </c:pt>
                <c:pt idx="8">
                  <c:v>0.323652028614694</c:v>
                </c:pt>
                <c:pt idx="9">
                  <c:v>0.360484385574787</c:v>
                </c:pt>
                <c:pt idx="10">
                  <c:v>0.328838143329501</c:v>
                </c:pt>
                <c:pt idx="11">
                  <c:v>0.309012088521817</c:v>
                </c:pt>
                <c:pt idx="12">
                  <c:v>0.282504059851123</c:v>
                </c:pt>
                <c:pt idx="13">
                  <c:v>0.333110152430256</c:v>
                </c:pt>
                <c:pt idx="14">
                  <c:v>0.368670327072679</c:v>
                </c:pt>
                <c:pt idx="15">
                  <c:v>0.314067458753308</c:v>
                </c:pt>
                <c:pt idx="16">
                  <c:v>0.245761712225409</c:v>
                </c:pt>
                <c:pt idx="17">
                  <c:v>0.271098681266617</c:v>
                </c:pt>
                <c:pt idx="18">
                  <c:v>0.32628491544654</c:v>
                </c:pt>
                <c:pt idx="19">
                  <c:v>0.404632641995391</c:v>
                </c:pt>
                <c:pt idx="20">
                  <c:v>0.290057322937325</c:v>
                </c:pt>
                <c:pt idx="21">
                  <c:v>0.202677834859653</c:v>
                </c:pt>
                <c:pt idx="22">
                  <c:v>0.341313784827299</c:v>
                </c:pt>
                <c:pt idx="23">
                  <c:v>0.246035561613283</c:v>
                </c:pt>
                <c:pt idx="24">
                  <c:v>0.353333074087324</c:v>
                </c:pt>
                <c:pt idx="25">
                  <c:v>0.238943032251583</c:v>
                </c:pt>
                <c:pt idx="26">
                  <c:v>0.252267077068782</c:v>
                </c:pt>
                <c:pt idx="27">
                  <c:v>0.266983255372517</c:v>
                </c:pt>
                <c:pt idx="28">
                  <c:v>0.347610382890653</c:v>
                </c:pt>
                <c:pt idx="29">
                  <c:v>0.143246332073116</c:v>
                </c:pt>
                <c:pt idx="30">
                  <c:v>0.278046306583993</c:v>
                </c:pt>
                <c:pt idx="31">
                  <c:v>0.498726182870459</c:v>
                </c:pt>
                <c:pt idx="32">
                  <c:v>0.324451792014499</c:v>
                </c:pt>
                <c:pt idx="33">
                  <c:v>0.275374815288152</c:v>
                </c:pt>
                <c:pt idx="34">
                  <c:v>0.323300760513944</c:v>
                </c:pt>
                <c:pt idx="35">
                  <c:v>0.21783568750545</c:v>
                </c:pt>
                <c:pt idx="36">
                  <c:v>0.302381894089213</c:v>
                </c:pt>
                <c:pt idx="37">
                  <c:v>0.241823044350345</c:v>
                </c:pt>
                <c:pt idx="38">
                  <c:v>0.208271449125376</c:v>
                </c:pt>
                <c:pt idx="39">
                  <c:v>0.310953885028428</c:v>
                </c:pt>
                <c:pt idx="40">
                  <c:v>0.233132632024105</c:v>
                </c:pt>
                <c:pt idx="41">
                  <c:v>0.300211302991035</c:v>
                </c:pt>
                <c:pt idx="42">
                  <c:v>0.310708218362821</c:v>
                </c:pt>
                <c:pt idx="43">
                  <c:v>0.147110036606021</c:v>
                </c:pt>
                <c:pt idx="44">
                  <c:v>0.142136547766401</c:v>
                </c:pt>
                <c:pt idx="45">
                  <c:v>0.263648541264617</c:v>
                </c:pt>
                <c:pt idx="46">
                  <c:v>0.164344908082872</c:v>
                </c:pt>
                <c:pt idx="47">
                  <c:v>0.295511739027845</c:v>
                </c:pt>
                <c:pt idx="48">
                  <c:v>0.273612399316573</c:v>
                </c:pt>
                <c:pt idx="49">
                  <c:v>0.219882572050885</c:v>
                </c:pt>
                <c:pt idx="50">
                  <c:v>0.424596059427406</c:v>
                </c:pt>
                <c:pt idx="51">
                  <c:v>0.149301247201791</c:v>
                </c:pt>
                <c:pt idx="52">
                  <c:v>0.250826243020474</c:v>
                </c:pt>
                <c:pt idx="53">
                  <c:v>0.153585031740729</c:v>
                </c:pt>
                <c:pt idx="54">
                  <c:v>0.157600822899301</c:v>
                </c:pt>
                <c:pt idx="55">
                  <c:v>0.122650726503587</c:v>
                </c:pt>
                <c:pt idx="56">
                  <c:v>0.142881739582174</c:v>
                </c:pt>
                <c:pt idx="57">
                  <c:v>0.208521335181509</c:v>
                </c:pt>
                <c:pt idx="58">
                  <c:v>0.0852707025713707</c:v>
                </c:pt>
                <c:pt idx="59">
                  <c:v>0.144603749034278</c:v>
                </c:pt>
                <c:pt idx="60">
                  <c:v>0.176149406332454</c:v>
                </c:pt>
                <c:pt idx="61">
                  <c:v>0.1059129358366</c:v>
                </c:pt>
                <c:pt idx="62">
                  <c:v>0.238968337177606</c:v>
                </c:pt>
                <c:pt idx="63">
                  <c:v>0.225794192997439</c:v>
                </c:pt>
                <c:pt idx="64">
                  <c:v>0.146131792896876</c:v>
                </c:pt>
                <c:pt idx="65">
                  <c:v>0.257430779137155</c:v>
                </c:pt>
                <c:pt idx="66">
                  <c:v>0.178534482758621</c:v>
                </c:pt>
                <c:pt idx="67">
                  <c:v>0.265591796613198</c:v>
                </c:pt>
                <c:pt idx="68">
                  <c:v>0.160655362053162</c:v>
                </c:pt>
                <c:pt idx="69">
                  <c:v>0.195804778221968</c:v>
                </c:pt>
                <c:pt idx="70">
                  <c:v>0.228035424424711</c:v>
                </c:pt>
                <c:pt idx="71">
                  <c:v>0.0852803970223325</c:v>
                </c:pt>
                <c:pt idx="72">
                  <c:v>0.0840726767275615</c:v>
                </c:pt>
                <c:pt idx="73">
                  <c:v>0.287953166524595</c:v>
                </c:pt>
                <c:pt idx="74">
                  <c:v>0.1104696060527</c:v>
                </c:pt>
                <c:pt idx="75">
                  <c:v>0.129943598420756</c:v>
                </c:pt>
                <c:pt idx="76">
                  <c:v>0.0821678939617085</c:v>
                </c:pt>
                <c:pt idx="77">
                  <c:v>0.0718799002138275</c:v>
                </c:pt>
                <c:pt idx="78">
                  <c:v>0.164919653893696</c:v>
                </c:pt>
                <c:pt idx="79">
                  <c:v>0.125901960784314</c:v>
                </c:pt>
                <c:pt idx="80">
                  <c:v>0.145001635590449</c:v>
                </c:pt>
                <c:pt idx="81">
                  <c:v>0.14092277486911</c:v>
                </c:pt>
                <c:pt idx="82">
                  <c:v>0.219573968466957</c:v>
                </c:pt>
                <c:pt idx="83">
                  <c:v>0.0610567780494432</c:v>
                </c:pt>
                <c:pt idx="84">
                  <c:v>0.163172702351753</c:v>
                </c:pt>
                <c:pt idx="85">
                  <c:v>0.0718628158844766</c:v>
                </c:pt>
                <c:pt idx="86">
                  <c:v>0.0550740339472735</c:v>
                </c:pt>
                <c:pt idx="87">
                  <c:v>0.0673722627737227</c:v>
                </c:pt>
                <c:pt idx="88">
                  <c:v>0.165015455950541</c:v>
                </c:pt>
                <c:pt idx="89">
                  <c:v>0.239509415663137</c:v>
                </c:pt>
                <c:pt idx="90">
                  <c:v>0.1571380526618</c:v>
                </c:pt>
                <c:pt idx="91">
                  <c:v>0.0647969543147211</c:v>
                </c:pt>
                <c:pt idx="92">
                  <c:v>0.117884746922025</c:v>
                </c:pt>
                <c:pt idx="93">
                  <c:v>0.0678790573588262</c:v>
                </c:pt>
                <c:pt idx="94">
                  <c:v>0.310000000000001</c:v>
                </c:pt>
                <c:pt idx="95">
                  <c:v>0.0538951310861425</c:v>
                </c:pt>
                <c:pt idx="96">
                  <c:v>0.0468516746411485</c:v>
                </c:pt>
                <c:pt idx="97">
                  <c:v>0.35</c:v>
                </c:pt>
                <c:pt idx="98">
                  <c:v>0.499577068580853</c:v>
                </c:pt>
                <c:pt idx="99">
                  <c:v>0.0771864240039354</c:v>
                </c:pt>
                <c:pt idx="100">
                  <c:v>0.0607771765863257</c:v>
                </c:pt>
                <c:pt idx="101">
                  <c:v>0.0978361981799801</c:v>
                </c:pt>
                <c:pt idx="102">
                  <c:v>0.56</c:v>
                </c:pt>
                <c:pt idx="103">
                  <c:v>0.040604774535809</c:v>
                </c:pt>
                <c:pt idx="104">
                  <c:v>0.0877178899082569</c:v>
                </c:pt>
                <c:pt idx="105">
                  <c:v>0.0642053184910328</c:v>
                </c:pt>
                <c:pt idx="106">
                  <c:v>0.110935162094763</c:v>
                </c:pt>
                <c:pt idx="107">
                  <c:v>0.1313685490408</c:v>
                </c:pt>
                <c:pt idx="108">
                  <c:v>0.0784320749517776</c:v>
                </c:pt>
                <c:pt idx="109">
                  <c:v>0.0634457478005865</c:v>
                </c:pt>
                <c:pt idx="110">
                  <c:v>0.127716593245228</c:v>
                </c:pt>
                <c:pt idx="111">
                  <c:v>0.0512744214006613</c:v>
                </c:pt>
                <c:pt idx="112">
                  <c:v>0.37</c:v>
                </c:pt>
                <c:pt idx="113">
                  <c:v>0.42</c:v>
                </c:pt>
                <c:pt idx="114">
                  <c:v>0.0974153297682711</c:v>
                </c:pt>
                <c:pt idx="115">
                  <c:v>0.29623495599066</c:v>
                </c:pt>
                <c:pt idx="116">
                  <c:v>0.23</c:v>
                </c:pt>
                <c:pt idx="117">
                  <c:v>0.149477756286267</c:v>
                </c:pt>
                <c:pt idx="118">
                  <c:v>0.0717959912681089</c:v>
                </c:pt>
                <c:pt idx="119">
                  <c:v>0.0560488798370672</c:v>
                </c:pt>
                <c:pt idx="120">
                  <c:v>0.108631297369594</c:v>
                </c:pt>
                <c:pt idx="121">
                  <c:v>0.154707259953162</c:v>
                </c:pt>
                <c:pt idx="122">
                  <c:v>0.105941132822162</c:v>
                </c:pt>
                <c:pt idx="123">
                  <c:v>0.0523529411764707</c:v>
                </c:pt>
                <c:pt idx="124">
                  <c:v>0.0206891701828412</c:v>
                </c:pt>
                <c:pt idx="125">
                  <c:v>0.310738636363636</c:v>
                </c:pt>
                <c:pt idx="126">
                  <c:v>0.245142857142857</c:v>
                </c:pt>
                <c:pt idx="127">
                  <c:v>0.0303244837758112</c:v>
                </c:pt>
                <c:pt idx="128">
                  <c:v>0.56</c:v>
                </c:pt>
                <c:pt idx="129">
                  <c:v>0.0644925373134332</c:v>
                </c:pt>
                <c:pt idx="130">
                  <c:v>0.069596337910945</c:v>
                </c:pt>
                <c:pt idx="131">
                  <c:v>0.0498712446351931</c:v>
                </c:pt>
                <c:pt idx="132">
                  <c:v>0.390000000000001</c:v>
                </c:pt>
                <c:pt idx="133">
                  <c:v>0.22</c:v>
                </c:pt>
                <c:pt idx="134">
                  <c:v>0.17</c:v>
                </c:pt>
                <c:pt idx="135">
                  <c:v>0.0456716417910448</c:v>
                </c:pt>
                <c:pt idx="136">
                  <c:v>0.1</c:v>
                </c:pt>
                <c:pt idx="137">
                  <c:v>0.21</c:v>
                </c:pt>
                <c:pt idx="138">
                  <c:v>0.22</c:v>
                </c:pt>
                <c:pt idx="139">
                  <c:v>0.26</c:v>
                </c:pt>
                <c:pt idx="140">
                  <c:v>0.34</c:v>
                </c:pt>
                <c:pt idx="141">
                  <c:v>0.21</c:v>
                </c:pt>
                <c:pt idx="142">
                  <c:v>0.0</c:v>
                </c:pt>
                <c:pt idx="143">
                  <c:v>0.26</c:v>
                </c:pt>
                <c:pt idx="144">
                  <c:v>0.07</c:v>
                </c:pt>
                <c:pt idx="145">
                  <c:v>0.03</c:v>
                </c:pt>
                <c:pt idx="146">
                  <c:v>0.18</c:v>
                </c:pt>
                <c:pt idx="147">
                  <c:v>0.0636363636363636</c:v>
                </c:pt>
                <c:pt idx="148">
                  <c:v>0.36</c:v>
                </c:pt>
                <c:pt idx="149">
                  <c:v>0.19</c:v>
                </c:pt>
                <c:pt idx="150">
                  <c:v>0.07</c:v>
                </c:pt>
                <c:pt idx="151">
                  <c:v>0.2</c:v>
                </c:pt>
                <c:pt idx="152">
                  <c:v>0.0</c:v>
                </c:pt>
                <c:pt idx="153">
                  <c:v>0.0</c:v>
                </c:pt>
              </c:numCache>
            </c:numRef>
          </c:yVal>
          <c:smooth val="0"/>
        </c:ser>
        <c:dLbls>
          <c:showLegendKey val="0"/>
          <c:showVal val="0"/>
          <c:showCatName val="0"/>
          <c:showSerName val="0"/>
          <c:showPercent val="0"/>
          <c:showBubbleSize val="0"/>
        </c:dLbls>
        <c:axId val="420594832"/>
        <c:axId val="433070016"/>
      </c:scatterChart>
      <c:valAx>
        <c:axId val="420594832"/>
        <c:scaling>
          <c:orientation val="minMax"/>
          <c:max val="2600.0"/>
          <c:min val="0.0"/>
        </c:scaling>
        <c:delete val="1"/>
        <c:axPos val="b"/>
        <c:title>
          <c:tx>
            <c:rich>
              <a:bodyPr/>
              <a:lstStyle/>
              <a:p>
                <a:pPr>
                  <a:defRPr sz="1400"/>
                </a:pPr>
                <a:r>
                  <a:rPr lang="en-GB" sz="1400" dirty="0" smtClean="0"/>
                  <a:t>Number of</a:t>
                </a:r>
                <a:r>
                  <a:rPr lang="en-GB" sz="1400" baseline="0" dirty="0" smtClean="0"/>
                  <a:t> staff submitted</a:t>
                </a:r>
              </a:p>
            </c:rich>
          </c:tx>
          <c:layout>
            <c:manualLayout>
              <c:xMode val="edge"/>
              <c:yMode val="edge"/>
              <c:x val="0.268755748121845"/>
              <c:y val="0.909271590185183"/>
            </c:manualLayout>
          </c:layout>
          <c:overlay val="0"/>
        </c:title>
        <c:numFmt formatCode="General" sourceLinked="1"/>
        <c:majorTickMark val="out"/>
        <c:minorTickMark val="none"/>
        <c:tickLblPos val="none"/>
        <c:crossAx val="433070016"/>
        <c:crosses val="autoZero"/>
        <c:crossBetween val="midCat"/>
      </c:valAx>
      <c:valAx>
        <c:axId val="433070016"/>
        <c:scaling>
          <c:orientation val="minMax"/>
          <c:max val="0.6"/>
        </c:scaling>
        <c:delete val="0"/>
        <c:axPos val="l"/>
        <c:majorGridlines/>
        <c:numFmt formatCode="0%" sourceLinked="1"/>
        <c:majorTickMark val="out"/>
        <c:minorTickMark val="none"/>
        <c:tickLblPos val="nextTo"/>
        <c:txPr>
          <a:bodyPr/>
          <a:lstStyle/>
          <a:p>
            <a:pPr>
              <a:defRPr sz="1200" b="1"/>
            </a:pPr>
            <a:endParaRPr lang="en-US"/>
          </a:p>
        </c:txPr>
        <c:crossAx val="420594832"/>
        <c:crosses val="autoZero"/>
        <c:crossBetween val="midCat"/>
      </c:valAx>
    </c:plotArea>
    <c:plotVisOnly val="1"/>
    <c:dispBlanksAs val="gap"/>
    <c:showDLblsOverMax val="0"/>
  </c:chart>
  <c:spPr>
    <a:ln>
      <a:solidFill>
        <a:schemeClr val="accent5">
          <a:lumMod val="50000"/>
        </a:schemeClr>
      </a:solid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 B average profiles</a:t>
            </a:r>
            <a:endParaRPr lang="en-GB" sz="1600" dirty="0"/>
          </a:p>
        </c:rich>
      </c:tx>
      <c:layout>
        <c:manualLayout>
          <c:xMode val="edge"/>
          <c:yMode val="edge"/>
          <c:x val="0.228373428477933"/>
          <c:y val="0.0693762081941769"/>
        </c:manualLayout>
      </c:layout>
      <c:overlay val="0"/>
    </c:title>
    <c:autoTitleDeleted val="0"/>
    <c:plotArea>
      <c:layout/>
      <c:barChart>
        <c:barDir val="bar"/>
        <c:grouping val="percentStacked"/>
        <c:varyColors val="0"/>
        <c:ser>
          <c:idx val="0"/>
          <c:order val="0"/>
          <c:invertIfNegative val="0"/>
          <c:cat>
            <c:strRef>
              <c:f>Sheet1!$C$7:$C$10</c:f>
              <c:strCache>
                <c:ptCount val="4"/>
                <c:pt idx="0">
                  <c:v>Overall </c:v>
                </c:pt>
                <c:pt idx="1">
                  <c:v>Outputs </c:v>
                </c:pt>
                <c:pt idx="2">
                  <c:v>Impact </c:v>
                </c:pt>
                <c:pt idx="3">
                  <c:v>Environment </c:v>
                </c:pt>
              </c:strCache>
            </c:strRef>
          </c:cat>
          <c:val>
            <c:numRef>
              <c:f>Sheet1!$D$7:$D$10</c:f>
              <c:numCache>
                <c:formatCode>General</c:formatCode>
                <c:ptCount val="4"/>
                <c:pt idx="0">
                  <c:v>26.0</c:v>
                </c:pt>
                <c:pt idx="1">
                  <c:v>20.1</c:v>
                </c:pt>
                <c:pt idx="2">
                  <c:v>37.8</c:v>
                </c:pt>
                <c:pt idx="3">
                  <c:v>38.1</c:v>
                </c:pt>
              </c:numCache>
            </c:numRef>
          </c:val>
        </c:ser>
        <c:ser>
          <c:idx val="1"/>
          <c:order val="1"/>
          <c:invertIfNegative val="0"/>
          <c:cat>
            <c:strRef>
              <c:f>Sheet1!$C$7:$C$10</c:f>
              <c:strCache>
                <c:ptCount val="4"/>
                <c:pt idx="0">
                  <c:v>Overall </c:v>
                </c:pt>
                <c:pt idx="1">
                  <c:v>Outputs </c:v>
                </c:pt>
                <c:pt idx="2">
                  <c:v>Impact </c:v>
                </c:pt>
                <c:pt idx="3">
                  <c:v>Environment </c:v>
                </c:pt>
              </c:strCache>
            </c:strRef>
          </c:cat>
          <c:val>
            <c:numRef>
              <c:f>Sheet1!$E$7:$E$10</c:f>
              <c:numCache>
                <c:formatCode>General</c:formatCode>
                <c:ptCount val="4"/>
                <c:pt idx="0">
                  <c:v>57.0</c:v>
                </c:pt>
                <c:pt idx="1">
                  <c:v>61.4</c:v>
                </c:pt>
                <c:pt idx="2">
                  <c:v>45.7</c:v>
                </c:pt>
                <c:pt idx="3">
                  <c:v>47.4</c:v>
                </c:pt>
              </c:numCache>
            </c:numRef>
          </c:val>
        </c:ser>
        <c:ser>
          <c:idx val="2"/>
          <c:order val="2"/>
          <c:invertIfNegative val="0"/>
          <c:cat>
            <c:strRef>
              <c:f>Sheet1!$C$7:$C$10</c:f>
              <c:strCache>
                <c:ptCount val="4"/>
                <c:pt idx="0">
                  <c:v>Overall </c:v>
                </c:pt>
                <c:pt idx="1">
                  <c:v>Outputs </c:v>
                </c:pt>
                <c:pt idx="2">
                  <c:v>Impact </c:v>
                </c:pt>
                <c:pt idx="3">
                  <c:v>Environment </c:v>
                </c:pt>
              </c:strCache>
            </c:strRef>
          </c:cat>
          <c:val>
            <c:numRef>
              <c:f>Sheet1!$F$7:$F$10</c:f>
              <c:numCache>
                <c:formatCode>General</c:formatCode>
                <c:ptCount val="4"/>
                <c:pt idx="0">
                  <c:v>15.0</c:v>
                </c:pt>
                <c:pt idx="1">
                  <c:v>16.7</c:v>
                </c:pt>
                <c:pt idx="2">
                  <c:v>13.3</c:v>
                </c:pt>
                <c:pt idx="3">
                  <c:v>12.6</c:v>
                </c:pt>
              </c:numCache>
            </c:numRef>
          </c:val>
        </c:ser>
        <c:ser>
          <c:idx val="3"/>
          <c:order val="3"/>
          <c:invertIfNegative val="0"/>
          <c:cat>
            <c:strRef>
              <c:f>Sheet1!$C$7:$C$10</c:f>
              <c:strCache>
                <c:ptCount val="4"/>
                <c:pt idx="0">
                  <c:v>Overall </c:v>
                </c:pt>
                <c:pt idx="1">
                  <c:v>Outputs </c:v>
                </c:pt>
                <c:pt idx="2">
                  <c:v>Impact </c:v>
                </c:pt>
                <c:pt idx="3">
                  <c:v>Environment </c:v>
                </c:pt>
              </c:strCache>
            </c:strRef>
          </c:cat>
          <c:val>
            <c:numRef>
              <c:f>Sheet1!$G$7:$G$10</c:f>
              <c:numCache>
                <c:formatCode>General</c:formatCode>
                <c:ptCount val="4"/>
                <c:pt idx="0">
                  <c:v>2.0</c:v>
                </c:pt>
                <c:pt idx="1">
                  <c:v>1.5</c:v>
                </c:pt>
                <c:pt idx="2">
                  <c:v>2.3</c:v>
                </c:pt>
                <c:pt idx="3">
                  <c:v>1.9</c:v>
                </c:pt>
              </c:numCache>
            </c:numRef>
          </c:val>
        </c:ser>
        <c:ser>
          <c:idx val="4"/>
          <c:order val="4"/>
          <c:invertIfNegative val="0"/>
          <c:cat>
            <c:strRef>
              <c:f>Sheet1!$C$7:$C$10</c:f>
              <c:strCache>
                <c:ptCount val="4"/>
                <c:pt idx="0">
                  <c:v>Overall </c:v>
                </c:pt>
                <c:pt idx="1">
                  <c:v>Outputs </c:v>
                </c:pt>
                <c:pt idx="2">
                  <c:v>Impact </c:v>
                </c:pt>
                <c:pt idx="3">
                  <c:v>Environment </c:v>
                </c:pt>
              </c:strCache>
            </c:strRef>
          </c:cat>
          <c:val>
            <c:numRef>
              <c:f>Sheet1!$H$7:$H$10</c:f>
              <c:numCache>
                <c:formatCode>General</c:formatCode>
                <c:ptCount val="4"/>
                <c:pt idx="0">
                  <c:v>0.0</c:v>
                </c:pt>
                <c:pt idx="1">
                  <c:v>0.3</c:v>
                </c:pt>
                <c:pt idx="2">
                  <c:v>0.9</c:v>
                </c:pt>
                <c:pt idx="3">
                  <c:v>0.0</c:v>
                </c:pt>
              </c:numCache>
            </c:numRef>
          </c:val>
        </c:ser>
        <c:dLbls>
          <c:showLegendKey val="0"/>
          <c:showVal val="0"/>
          <c:showCatName val="0"/>
          <c:showSerName val="0"/>
          <c:showPercent val="0"/>
          <c:showBubbleSize val="0"/>
        </c:dLbls>
        <c:gapWidth val="150"/>
        <c:overlap val="100"/>
        <c:axId val="434857408"/>
        <c:axId val="430198224"/>
      </c:barChart>
      <c:catAx>
        <c:axId val="434857408"/>
        <c:scaling>
          <c:orientation val="maxMin"/>
        </c:scaling>
        <c:delete val="0"/>
        <c:axPos val="l"/>
        <c:numFmt formatCode="General" sourceLinked="0"/>
        <c:majorTickMark val="out"/>
        <c:minorTickMark val="none"/>
        <c:tickLblPos val="nextTo"/>
        <c:txPr>
          <a:bodyPr/>
          <a:lstStyle/>
          <a:p>
            <a:pPr>
              <a:defRPr sz="1200"/>
            </a:pPr>
            <a:endParaRPr lang="en-US"/>
          </a:p>
        </c:txPr>
        <c:crossAx val="430198224"/>
        <c:crosses val="autoZero"/>
        <c:auto val="1"/>
        <c:lblAlgn val="ctr"/>
        <c:lblOffset val="100"/>
        <c:noMultiLvlLbl val="0"/>
      </c:catAx>
      <c:valAx>
        <c:axId val="430198224"/>
        <c:scaling>
          <c:orientation val="minMax"/>
        </c:scaling>
        <c:delete val="0"/>
        <c:axPos val="t"/>
        <c:majorGridlines/>
        <c:numFmt formatCode="0%" sourceLinked="1"/>
        <c:majorTickMark val="out"/>
        <c:minorTickMark val="none"/>
        <c:tickLblPos val="nextTo"/>
        <c:txPr>
          <a:bodyPr/>
          <a:lstStyle/>
          <a:p>
            <a:pPr>
              <a:defRPr sz="1200"/>
            </a:pPr>
            <a:endParaRPr lang="en-US"/>
          </a:p>
        </c:txPr>
        <c:crossAx val="43485740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a:t>
            </a:r>
            <a:r>
              <a:rPr lang="en-GB" sz="1600" baseline="0" dirty="0" smtClean="0"/>
              <a:t> Panel C average profiles</a:t>
            </a:r>
            <a:endParaRPr lang="en-GB" sz="1600" dirty="0"/>
          </a:p>
        </c:rich>
      </c:tx>
      <c:layout>
        <c:manualLayout>
          <c:xMode val="edge"/>
          <c:yMode val="edge"/>
          <c:x val="0.243671985544622"/>
          <c:y val="0.0693767766702835"/>
        </c:manualLayout>
      </c:layout>
      <c:overlay val="0"/>
    </c:title>
    <c:autoTitleDeleted val="0"/>
    <c:plotArea>
      <c:layout/>
      <c:barChart>
        <c:barDir val="bar"/>
        <c:grouping val="percentStacked"/>
        <c:varyColors val="0"/>
        <c:ser>
          <c:idx val="0"/>
          <c:order val="0"/>
          <c:invertIfNegative val="0"/>
          <c:cat>
            <c:strRef>
              <c:f>Sheet1!$C$11:$C$14</c:f>
              <c:strCache>
                <c:ptCount val="4"/>
                <c:pt idx="0">
                  <c:v>Overall </c:v>
                </c:pt>
                <c:pt idx="1">
                  <c:v>Outputs </c:v>
                </c:pt>
                <c:pt idx="2">
                  <c:v>Impact </c:v>
                </c:pt>
                <c:pt idx="3">
                  <c:v>Environment </c:v>
                </c:pt>
              </c:strCache>
            </c:strRef>
          </c:cat>
          <c:val>
            <c:numRef>
              <c:f>Sheet1!$D$11:$D$14</c:f>
              <c:numCache>
                <c:formatCode>General</c:formatCode>
                <c:ptCount val="4"/>
                <c:pt idx="0">
                  <c:v>27.0</c:v>
                </c:pt>
                <c:pt idx="1">
                  <c:v>21.1</c:v>
                </c:pt>
                <c:pt idx="2">
                  <c:v>39.1</c:v>
                </c:pt>
                <c:pt idx="3">
                  <c:v>39.9</c:v>
                </c:pt>
              </c:numCache>
            </c:numRef>
          </c:val>
        </c:ser>
        <c:ser>
          <c:idx val="1"/>
          <c:order val="1"/>
          <c:invertIfNegative val="0"/>
          <c:cat>
            <c:strRef>
              <c:f>Sheet1!$C$11:$C$14</c:f>
              <c:strCache>
                <c:ptCount val="4"/>
                <c:pt idx="0">
                  <c:v>Overall </c:v>
                </c:pt>
                <c:pt idx="1">
                  <c:v>Outputs </c:v>
                </c:pt>
                <c:pt idx="2">
                  <c:v>Impact </c:v>
                </c:pt>
                <c:pt idx="3">
                  <c:v>Environment </c:v>
                </c:pt>
              </c:strCache>
            </c:strRef>
          </c:cat>
          <c:val>
            <c:numRef>
              <c:f>Sheet1!$E$11:$E$14</c:f>
              <c:numCache>
                <c:formatCode>General</c:formatCode>
                <c:ptCount val="4"/>
                <c:pt idx="0">
                  <c:v>42.0</c:v>
                </c:pt>
                <c:pt idx="1">
                  <c:v>43.0</c:v>
                </c:pt>
                <c:pt idx="2">
                  <c:v>40.4</c:v>
                </c:pt>
                <c:pt idx="3">
                  <c:v>39.2</c:v>
                </c:pt>
              </c:numCache>
            </c:numRef>
          </c:val>
        </c:ser>
        <c:ser>
          <c:idx val="2"/>
          <c:order val="2"/>
          <c:invertIfNegative val="0"/>
          <c:cat>
            <c:strRef>
              <c:f>Sheet1!$C$11:$C$14</c:f>
              <c:strCache>
                <c:ptCount val="4"/>
                <c:pt idx="0">
                  <c:v>Overall </c:v>
                </c:pt>
                <c:pt idx="1">
                  <c:v>Outputs </c:v>
                </c:pt>
                <c:pt idx="2">
                  <c:v>Impact </c:v>
                </c:pt>
                <c:pt idx="3">
                  <c:v>Environment </c:v>
                </c:pt>
              </c:strCache>
            </c:strRef>
          </c:cat>
          <c:val>
            <c:numRef>
              <c:f>Sheet1!$F$11:$F$14</c:f>
              <c:numCache>
                <c:formatCode>General</c:formatCode>
                <c:ptCount val="4"/>
                <c:pt idx="0">
                  <c:v>26.0</c:v>
                </c:pt>
                <c:pt idx="1">
                  <c:v>29.8</c:v>
                </c:pt>
                <c:pt idx="2">
                  <c:v>16.4</c:v>
                </c:pt>
                <c:pt idx="3">
                  <c:v>17.7</c:v>
                </c:pt>
              </c:numCache>
            </c:numRef>
          </c:val>
        </c:ser>
        <c:ser>
          <c:idx val="3"/>
          <c:order val="3"/>
          <c:invertIfNegative val="0"/>
          <c:cat>
            <c:strRef>
              <c:f>Sheet1!$C$11:$C$14</c:f>
              <c:strCache>
                <c:ptCount val="4"/>
                <c:pt idx="0">
                  <c:v>Overall </c:v>
                </c:pt>
                <c:pt idx="1">
                  <c:v>Outputs </c:v>
                </c:pt>
                <c:pt idx="2">
                  <c:v>Impact </c:v>
                </c:pt>
                <c:pt idx="3">
                  <c:v>Environment </c:v>
                </c:pt>
              </c:strCache>
            </c:strRef>
          </c:cat>
          <c:val>
            <c:numRef>
              <c:f>Sheet1!$G$11:$G$14</c:f>
              <c:numCache>
                <c:formatCode>General</c:formatCode>
                <c:ptCount val="4"/>
                <c:pt idx="0">
                  <c:v>4.0</c:v>
                </c:pt>
                <c:pt idx="1">
                  <c:v>5.5</c:v>
                </c:pt>
                <c:pt idx="2">
                  <c:v>3.5</c:v>
                </c:pt>
                <c:pt idx="3">
                  <c:v>3.0</c:v>
                </c:pt>
              </c:numCache>
            </c:numRef>
          </c:val>
        </c:ser>
        <c:ser>
          <c:idx val="4"/>
          <c:order val="4"/>
          <c:invertIfNegative val="0"/>
          <c:cat>
            <c:strRef>
              <c:f>Sheet1!$C$11:$C$14</c:f>
              <c:strCache>
                <c:ptCount val="4"/>
                <c:pt idx="0">
                  <c:v>Overall </c:v>
                </c:pt>
                <c:pt idx="1">
                  <c:v>Outputs </c:v>
                </c:pt>
                <c:pt idx="2">
                  <c:v>Impact </c:v>
                </c:pt>
                <c:pt idx="3">
                  <c:v>Environment </c:v>
                </c:pt>
              </c:strCache>
            </c:strRef>
          </c:cat>
          <c:val>
            <c:numRef>
              <c:f>Sheet1!$H$11:$H$14</c:f>
              <c:numCache>
                <c:formatCode>General</c:formatCode>
                <c:ptCount val="4"/>
                <c:pt idx="0">
                  <c:v>1.0</c:v>
                </c:pt>
                <c:pt idx="1">
                  <c:v>0.600000000000001</c:v>
                </c:pt>
                <c:pt idx="2">
                  <c:v>0.600000000000001</c:v>
                </c:pt>
                <c:pt idx="3">
                  <c:v>0.2</c:v>
                </c:pt>
              </c:numCache>
            </c:numRef>
          </c:val>
        </c:ser>
        <c:dLbls>
          <c:showLegendKey val="0"/>
          <c:showVal val="0"/>
          <c:showCatName val="0"/>
          <c:showSerName val="0"/>
          <c:showPercent val="0"/>
          <c:showBubbleSize val="0"/>
        </c:dLbls>
        <c:gapWidth val="150"/>
        <c:overlap val="100"/>
        <c:axId val="383987936"/>
        <c:axId val="424704416"/>
      </c:barChart>
      <c:catAx>
        <c:axId val="383987936"/>
        <c:scaling>
          <c:orientation val="maxMin"/>
        </c:scaling>
        <c:delete val="0"/>
        <c:axPos val="l"/>
        <c:numFmt formatCode="General" sourceLinked="0"/>
        <c:majorTickMark val="out"/>
        <c:minorTickMark val="none"/>
        <c:tickLblPos val="nextTo"/>
        <c:txPr>
          <a:bodyPr/>
          <a:lstStyle/>
          <a:p>
            <a:pPr>
              <a:defRPr sz="1200"/>
            </a:pPr>
            <a:endParaRPr lang="en-US"/>
          </a:p>
        </c:txPr>
        <c:crossAx val="424704416"/>
        <c:crosses val="autoZero"/>
        <c:auto val="1"/>
        <c:lblAlgn val="ctr"/>
        <c:lblOffset val="100"/>
        <c:noMultiLvlLbl val="0"/>
      </c:catAx>
      <c:valAx>
        <c:axId val="424704416"/>
        <c:scaling>
          <c:orientation val="minMax"/>
        </c:scaling>
        <c:delete val="0"/>
        <c:axPos val="t"/>
        <c:majorGridlines/>
        <c:numFmt formatCode="0%" sourceLinked="1"/>
        <c:majorTickMark val="out"/>
        <c:minorTickMark val="none"/>
        <c:tickLblPos val="nextTo"/>
        <c:txPr>
          <a:bodyPr/>
          <a:lstStyle/>
          <a:p>
            <a:pPr>
              <a:defRPr sz="1200"/>
            </a:pPr>
            <a:endParaRPr lang="en-US"/>
          </a:p>
        </c:txPr>
        <c:crossAx val="38398793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 D average profiles</a:t>
            </a:r>
            <a:endParaRPr lang="en-GB" sz="1600" dirty="0"/>
          </a:p>
        </c:rich>
      </c:tx>
      <c:layout>
        <c:manualLayout>
          <c:xMode val="edge"/>
          <c:yMode val="edge"/>
          <c:x val="0.519244754086261"/>
          <c:y val="0.53028089396373"/>
        </c:manualLayout>
      </c:layout>
      <c:overlay val="0"/>
    </c:title>
    <c:autoTitleDeleted val="0"/>
    <c:plotArea>
      <c:layout>
        <c:manualLayout>
          <c:layoutTarget val="inner"/>
          <c:xMode val="edge"/>
          <c:yMode val="edge"/>
          <c:x val="0.529487159019365"/>
          <c:y val="0.630589995185307"/>
          <c:w val="0.358025355490755"/>
          <c:h val="0.345267412477486"/>
        </c:manualLayout>
      </c:layout>
      <c:barChart>
        <c:barDir val="bar"/>
        <c:grouping val="percentStacked"/>
        <c:varyColors val="0"/>
        <c:ser>
          <c:idx val="0"/>
          <c:order val="0"/>
          <c:tx>
            <c:strRef>
              <c:f>Sheet1!$D$15</c:f>
              <c:strCache>
                <c:ptCount val="1"/>
                <c:pt idx="0">
                  <c:v>4*      </c:v>
                </c:pt>
              </c:strCache>
            </c:strRef>
          </c:tx>
          <c:invertIfNegative val="0"/>
          <c:cat>
            <c:strRef>
              <c:f>Sheet1!$C$16:$C$19</c:f>
              <c:strCache>
                <c:ptCount val="4"/>
                <c:pt idx="0">
                  <c:v>Overall </c:v>
                </c:pt>
                <c:pt idx="1">
                  <c:v>Outputs </c:v>
                </c:pt>
                <c:pt idx="2">
                  <c:v>Impact </c:v>
                </c:pt>
                <c:pt idx="3">
                  <c:v>Environment </c:v>
                </c:pt>
              </c:strCache>
            </c:strRef>
          </c:cat>
          <c:val>
            <c:numRef>
              <c:f>Sheet1!$D$16:$D$19</c:f>
              <c:numCache>
                <c:formatCode>General</c:formatCode>
                <c:ptCount val="4"/>
                <c:pt idx="0">
                  <c:v>30.0</c:v>
                </c:pt>
                <c:pt idx="1">
                  <c:v>25.1</c:v>
                </c:pt>
                <c:pt idx="2">
                  <c:v>36.7</c:v>
                </c:pt>
                <c:pt idx="3">
                  <c:v>40.9</c:v>
                </c:pt>
              </c:numCache>
            </c:numRef>
          </c:val>
        </c:ser>
        <c:ser>
          <c:idx val="1"/>
          <c:order val="1"/>
          <c:tx>
            <c:strRef>
              <c:f>Sheet1!$E$15</c:f>
              <c:strCache>
                <c:ptCount val="1"/>
                <c:pt idx="0">
                  <c:v>3*      </c:v>
                </c:pt>
              </c:strCache>
            </c:strRef>
          </c:tx>
          <c:invertIfNegative val="0"/>
          <c:cat>
            <c:strRef>
              <c:f>Sheet1!$C$16:$C$19</c:f>
              <c:strCache>
                <c:ptCount val="4"/>
                <c:pt idx="0">
                  <c:v>Overall </c:v>
                </c:pt>
                <c:pt idx="1">
                  <c:v>Outputs </c:v>
                </c:pt>
                <c:pt idx="2">
                  <c:v>Impact </c:v>
                </c:pt>
                <c:pt idx="3">
                  <c:v>Environment </c:v>
                </c:pt>
              </c:strCache>
            </c:strRef>
          </c:cat>
          <c:val>
            <c:numRef>
              <c:f>Sheet1!$E$16:$E$19</c:f>
              <c:numCache>
                <c:formatCode>General</c:formatCode>
                <c:ptCount val="4"/>
                <c:pt idx="0">
                  <c:v>41.0</c:v>
                </c:pt>
                <c:pt idx="1">
                  <c:v>41.2</c:v>
                </c:pt>
                <c:pt idx="2">
                  <c:v>44.4</c:v>
                </c:pt>
                <c:pt idx="3">
                  <c:v>40.7</c:v>
                </c:pt>
              </c:numCache>
            </c:numRef>
          </c:val>
        </c:ser>
        <c:ser>
          <c:idx val="2"/>
          <c:order val="2"/>
          <c:tx>
            <c:strRef>
              <c:f>Sheet1!$F$15</c:f>
              <c:strCache>
                <c:ptCount val="1"/>
                <c:pt idx="0">
                  <c:v>2*      </c:v>
                </c:pt>
              </c:strCache>
            </c:strRef>
          </c:tx>
          <c:invertIfNegative val="0"/>
          <c:cat>
            <c:strRef>
              <c:f>Sheet1!$C$16:$C$19</c:f>
              <c:strCache>
                <c:ptCount val="4"/>
                <c:pt idx="0">
                  <c:v>Overall </c:v>
                </c:pt>
                <c:pt idx="1">
                  <c:v>Outputs </c:v>
                </c:pt>
                <c:pt idx="2">
                  <c:v>Impact </c:v>
                </c:pt>
                <c:pt idx="3">
                  <c:v>Environment </c:v>
                </c:pt>
              </c:strCache>
            </c:strRef>
          </c:cat>
          <c:val>
            <c:numRef>
              <c:f>Sheet1!$F$16:$F$19</c:f>
              <c:numCache>
                <c:formatCode>General</c:formatCode>
                <c:ptCount val="4"/>
                <c:pt idx="0">
                  <c:v>24.0</c:v>
                </c:pt>
                <c:pt idx="1">
                  <c:v>27.6</c:v>
                </c:pt>
                <c:pt idx="2">
                  <c:v>15.1</c:v>
                </c:pt>
                <c:pt idx="3">
                  <c:v>15.7</c:v>
                </c:pt>
              </c:numCache>
            </c:numRef>
          </c:val>
        </c:ser>
        <c:ser>
          <c:idx val="3"/>
          <c:order val="3"/>
          <c:tx>
            <c:strRef>
              <c:f>Sheet1!$G$15</c:f>
              <c:strCache>
                <c:ptCount val="1"/>
                <c:pt idx="0">
                  <c:v>1*      </c:v>
                </c:pt>
              </c:strCache>
            </c:strRef>
          </c:tx>
          <c:invertIfNegative val="0"/>
          <c:cat>
            <c:strRef>
              <c:f>Sheet1!$C$16:$C$19</c:f>
              <c:strCache>
                <c:ptCount val="4"/>
                <c:pt idx="0">
                  <c:v>Overall </c:v>
                </c:pt>
                <c:pt idx="1">
                  <c:v>Outputs </c:v>
                </c:pt>
                <c:pt idx="2">
                  <c:v>Impact </c:v>
                </c:pt>
                <c:pt idx="3">
                  <c:v>Environment </c:v>
                </c:pt>
              </c:strCache>
            </c:strRef>
          </c:cat>
          <c:val>
            <c:numRef>
              <c:f>Sheet1!$G$16:$G$19</c:f>
              <c:numCache>
                <c:formatCode>General</c:formatCode>
                <c:ptCount val="4"/>
                <c:pt idx="0">
                  <c:v>4.0</c:v>
                </c:pt>
                <c:pt idx="1">
                  <c:v>5.4</c:v>
                </c:pt>
                <c:pt idx="2">
                  <c:v>3.1</c:v>
                </c:pt>
                <c:pt idx="3">
                  <c:v>2.5</c:v>
                </c:pt>
              </c:numCache>
            </c:numRef>
          </c:val>
        </c:ser>
        <c:ser>
          <c:idx val="4"/>
          <c:order val="4"/>
          <c:tx>
            <c:strRef>
              <c:f>Sheet1!$H$15</c:f>
              <c:strCache>
                <c:ptCount val="1"/>
                <c:pt idx="0">
                  <c:v>U/C      </c:v>
                </c:pt>
              </c:strCache>
            </c:strRef>
          </c:tx>
          <c:invertIfNegative val="0"/>
          <c:cat>
            <c:strRef>
              <c:f>Sheet1!$C$16:$C$19</c:f>
              <c:strCache>
                <c:ptCount val="4"/>
                <c:pt idx="0">
                  <c:v>Overall </c:v>
                </c:pt>
                <c:pt idx="1">
                  <c:v>Outputs </c:v>
                </c:pt>
                <c:pt idx="2">
                  <c:v>Impact </c:v>
                </c:pt>
                <c:pt idx="3">
                  <c:v>Environment </c:v>
                </c:pt>
              </c:strCache>
            </c:strRef>
          </c:cat>
          <c:val>
            <c:numRef>
              <c:f>Sheet1!$H$16:$H$19</c:f>
              <c:numCache>
                <c:formatCode>General</c:formatCode>
                <c:ptCount val="4"/>
                <c:pt idx="0">
                  <c:v>1.0</c:v>
                </c:pt>
                <c:pt idx="1">
                  <c:v>0.700000000000001</c:v>
                </c:pt>
                <c:pt idx="2">
                  <c:v>0.700000000000001</c:v>
                </c:pt>
                <c:pt idx="3">
                  <c:v>0.2</c:v>
                </c:pt>
              </c:numCache>
            </c:numRef>
          </c:val>
        </c:ser>
        <c:dLbls>
          <c:showLegendKey val="0"/>
          <c:showVal val="0"/>
          <c:showCatName val="0"/>
          <c:showSerName val="0"/>
          <c:showPercent val="0"/>
          <c:showBubbleSize val="0"/>
        </c:dLbls>
        <c:gapWidth val="150"/>
        <c:overlap val="100"/>
        <c:axId val="432945424"/>
        <c:axId val="431445328"/>
      </c:barChart>
      <c:catAx>
        <c:axId val="432945424"/>
        <c:scaling>
          <c:orientation val="maxMin"/>
        </c:scaling>
        <c:delete val="0"/>
        <c:axPos val="l"/>
        <c:numFmt formatCode="General" sourceLinked="0"/>
        <c:majorTickMark val="out"/>
        <c:minorTickMark val="none"/>
        <c:tickLblPos val="nextTo"/>
        <c:txPr>
          <a:bodyPr/>
          <a:lstStyle/>
          <a:p>
            <a:pPr>
              <a:defRPr sz="1200"/>
            </a:pPr>
            <a:endParaRPr lang="en-US"/>
          </a:p>
        </c:txPr>
        <c:crossAx val="431445328"/>
        <c:crosses val="autoZero"/>
        <c:auto val="1"/>
        <c:lblAlgn val="ctr"/>
        <c:lblOffset val="100"/>
        <c:noMultiLvlLbl val="0"/>
      </c:catAx>
      <c:valAx>
        <c:axId val="431445328"/>
        <c:scaling>
          <c:orientation val="minMax"/>
        </c:scaling>
        <c:delete val="0"/>
        <c:axPos val="t"/>
        <c:majorGridlines/>
        <c:numFmt formatCode="0%" sourceLinked="1"/>
        <c:majorTickMark val="out"/>
        <c:minorTickMark val="none"/>
        <c:tickLblPos val="nextTo"/>
        <c:txPr>
          <a:bodyPr/>
          <a:lstStyle/>
          <a:p>
            <a:pPr>
              <a:defRPr sz="1200"/>
            </a:pPr>
            <a:endParaRPr lang="en-US"/>
          </a:p>
        </c:txPr>
        <c:crossAx val="432945424"/>
        <c:crosses val="autoZero"/>
        <c:crossBetween val="between"/>
      </c:valAx>
    </c:plotArea>
    <c:legend>
      <c:legendPos val="r"/>
      <c:layout>
        <c:manualLayout>
          <c:xMode val="edge"/>
          <c:yMode val="edge"/>
          <c:x val="0.924744498069523"/>
          <c:y val="0.346294120717109"/>
          <c:w val="0.0590939390552904"/>
          <c:h val="0.310769773681775"/>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Impact: average </a:t>
            </a:r>
            <a:r>
              <a:rPr lang="en-US" sz="1600" dirty="0"/>
              <a:t>4</a:t>
            </a:r>
            <a:r>
              <a:rPr lang="en-US" sz="1600" dirty="0" smtClean="0"/>
              <a:t>* by institution</a:t>
            </a:r>
            <a:endParaRPr lang="en-US" sz="1600" dirty="0"/>
          </a:p>
        </c:rich>
      </c:tx>
      <c:overlay val="0"/>
    </c:title>
    <c:autoTitleDeleted val="0"/>
    <c:plotArea>
      <c:layout/>
      <c:scatterChart>
        <c:scatterStyle val="lineMarker"/>
        <c:varyColors val="0"/>
        <c:ser>
          <c:idx val="0"/>
          <c:order val="0"/>
          <c:tx>
            <c:strRef>
              <c:f>'HEI scatter plots'!$N$1</c:f>
              <c:strCache>
                <c:ptCount val="1"/>
                <c:pt idx="0">
                  <c:v>Impact 4*</c:v>
                </c:pt>
              </c:strCache>
            </c:strRef>
          </c:tx>
          <c:spPr>
            <a:ln w="28575">
              <a:noFill/>
            </a:ln>
          </c:spPr>
          <c:xVal>
            <c:numRef>
              <c:f>'HEI scatter plots'!$M$2:$M$153</c:f>
              <c:numCache>
                <c:formatCode>General</c:formatCode>
                <c:ptCount val="152"/>
                <c:pt idx="0">
                  <c:v>2565.61</c:v>
                </c:pt>
                <c:pt idx="1">
                  <c:v>2409.269999999994</c:v>
                </c:pt>
                <c:pt idx="2">
                  <c:v>2087.61</c:v>
                </c:pt>
                <c:pt idx="3">
                  <c:v>1753.08</c:v>
                </c:pt>
                <c:pt idx="4">
                  <c:v>1561.16</c:v>
                </c:pt>
                <c:pt idx="5">
                  <c:v>1404.38</c:v>
                </c:pt>
                <c:pt idx="6">
                  <c:v>1369.0</c:v>
                </c:pt>
                <c:pt idx="7">
                  <c:v>1256.86</c:v>
                </c:pt>
                <c:pt idx="8">
                  <c:v>1149.06</c:v>
                </c:pt>
                <c:pt idx="9">
                  <c:v>1137.73</c:v>
                </c:pt>
                <c:pt idx="10">
                  <c:v>1112.96</c:v>
                </c:pt>
                <c:pt idx="11">
                  <c:v>1099.39</c:v>
                </c:pt>
                <c:pt idx="12">
                  <c:v>1065.31</c:v>
                </c:pt>
                <c:pt idx="13">
                  <c:v>1043.1</c:v>
                </c:pt>
                <c:pt idx="14">
                  <c:v>930.6800000000005</c:v>
                </c:pt>
                <c:pt idx="15">
                  <c:v>887.9499999999994</c:v>
                </c:pt>
                <c:pt idx="16">
                  <c:v>868.1100000000001</c:v>
                </c:pt>
                <c:pt idx="17">
                  <c:v>759.8199999999994</c:v>
                </c:pt>
                <c:pt idx="18">
                  <c:v>740.3599999999976</c:v>
                </c:pt>
                <c:pt idx="19">
                  <c:v>737.7</c:v>
                </c:pt>
                <c:pt idx="20">
                  <c:v>736.1800000000005</c:v>
                </c:pt>
                <c:pt idx="21">
                  <c:v>671.55</c:v>
                </c:pt>
                <c:pt idx="22">
                  <c:v>670.8100000000001</c:v>
                </c:pt>
                <c:pt idx="23">
                  <c:v>645.64</c:v>
                </c:pt>
                <c:pt idx="24">
                  <c:v>642.89</c:v>
                </c:pt>
                <c:pt idx="25">
                  <c:v>597.1800000000001</c:v>
                </c:pt>
                <c:pt idx="26">
                  <c:v>591.2900000000005</c:v>
                </c:pt>
                <c:pt idx="27">
                  <c:v>590.04</c:v>
                </c:pt>
                <c:pt idx="28">
                  <c:v>579.8</c:v>
                </c:pt>
                <c:pt idx="29">
                  <c:v>576.62</c:v>
                </c:pt>
                <c:pt idx="30">
                  <c:v>558.0199999999999</c:v>
                </c:pt>
                <c:pt idx="31">
                  <c:v>532.1800000000001</c:v>
                </c:pt>
                <c:pt idx="32">
                  <c:v>518.69</c:v>
                </c:pt>
                <c:pt idx="33">
                  <c:v>500.78</c:v>
                </c:pt>
                <c:pt idx="34">
                  <c:v>461.53</c:v>
                </c:pt>
                <c:pt idx="35">
                  <c:v>458.76</c:v>
                </c:pt>
                <c:pt idx="36">
                  <c:v>455.1000000000002</c:v>
                </c:pt>
                <c:pt idx="37">
                  <c:v>448.7</c:v>
                </c:pt>
                <c:pt idx="38">
                  <c:v>396.17</c:v>
                </c:pt>
                <c:pt idx="39">
                  <c:v>395.7499999999999</c:v>
                </c:pt>
                <c:pt idx="40">
                  <c:v>378.3400000000003</c:v>
                </c:pt>
                <c:pt idx="41">
                  <c:v>378.1299999999997</c:v>
                </c:pt>
                <c:pt idx="42">
                  <c:v>369.66</c:v>
                </c:pt>
                <c:pt idx="43">
                  <c:v>366.0599999999999</c:v>
                </c:pt>
                <c:pt idx="44">
                  <c:v>355.4799999999991</c:v>
                </c:pt>
                <c:pt idx="45">
                  <c:v>352.36</c:v>
                </c:pt>
                <c:pt idx="46">
                  <c:v>342.6999999999996</c:v>
                </c:pt>
                <c:pt idx="47">
                  <c:v>339.04</c:v>
                </c:pt>
                <c:pt idx="48">
                  <c:v>327.76</c:v>
                </c:pt>
                <c:pt idx="49">
                  <c:v>316.7899999999993</c:v>
                </c:pt>
                <c:pt idx="50">
                  <c:v>313.6600000000002</c:v>
                </c:pt>
                <c:pt idx="51">
                  <c:v>312.7</c:v>
                </c:pt>
                <c:pt idx="52">
                  <c:v>300.88</c:v>
                </c:pt>
                <c:pt idx="53">
                  <c:v>299.3</c:v>
                </c:pt>
                <c:pt idx="54">
                  <c:v>281.929999999999</c:v>
                </c:pt>
                <c:pt idx="55">
                  <c:v>271.85</c:v>
                </c:pt>
                <c:pt idx="56">
                  <c:v>269.489999999999</c:v>
                </c:pt>
                <c:pt idx="57">
                  <c:v>266.929999999999</c:v>
                </c:pt>
                <c:pt idx="58">
                  <c:v>246.95</c:v>
                </c:pt>
                <c:pt idx="59">
                  <c:v>245.93</c:v>
                </c:pt>
                <c:pt idx="60">
                  <c:v>242.56</c:v>
                </c:pt>
                <c:pt idx="61">
                  <c:v>242.3500000000004</c:v>
                </c:pt>
                <c:pt idx="62">
                  <c:v>238.4500000000002</c:v>
                </c:pt>
                <c:pt idx="63">
                  <c:v>234.2</c:v>
                </c:pt>
                <c:pt idx="64">
                  <c:v>233.7</c:v>
                </c:pt>
                <c:pt idx="65">
                  <c:v>232.95</c:v>
                </c:pt>
                <c:pt idx="66">
                  <c:v>226.2</c:v>
                </c:pt>
                <c:pt idx="67">
                  <c:v>223.81</c:v>
                </c:pt>
                <c:pt idx="68">
                  <c:v>218.2</c:v>
                </c:pt>
                <c:pt idx="69">
                  <c:v>210.12</c:v>
                </c:pt>
                <c:pt idx="70">
                  <c:v>209.46</c:v>
                </c:pt>
                <c:pt idx="71">
                  <c:v>201.5</c:v>
                </c:pt>
                <c:pt idx="72">
                  <c:v>201.44</c:v>
                </c:pt>
                <c:pt idx="73">
                  <c:v>199.43</c:v>
                </c:pt>
                <c:pt idx="74">
                  <c:v>191.65</c:v>
                </c:pt>
                <c:pt idx="75">
                  <c:v>177.3</c:v>
                </c:pt>
                <c:pt idx="76">
                  <c:v>169.75</c:v>
                </c:pt>
                <c:pt idx="77">
                  <c:v>168.36</c:v>
                </c:pt>
                <c:pt idx="78">
                  <c:v>161.8</c:v>
                </c:pt>
                <c:pt idx="79">
                  <c:v>153.0</c:v>
                </c:pt>
                <c:pt idx="80">
                  <c:v>152.8500000000004</c:v>
                </c:pt>
                <c:pt idx="81">
                  <c:v>152.8</c:v>
                </c:pt>
                <c:pt idx="82">
                  <c:v>149.05</c:v>
                </c:pt>
                <c:pt idx="83">
                  <c:v>147.24</c:v>
                </c:pt>
                <c:pt idx="84">
                  <c:v>138.62</c:v>
                </c:pt>
                <c:pt idx="85">
                  <c:v>138.5</c:v>
                </c:pt>
                <c:pt idx="86">
                  <c:v>138.45</c:v>
                </c:pt>
                <c:pt idx="87">
                  <c:v>137.0</c:v>
                </c:pt>
                <c:pt idx="88">
                  <c:v>129.4</c:v>
                </c:pt>
                <c:pt idx="89">
                  <c:v>123.73</c:v>
                </c:pt>
                <c:pt idx="90">
                  <c:v>121.9100000000001</c:v>
                </c:pt>
                <c:pt idx="91">
                  <c:v>118.2</c:v>
                </c:pt>
                <c:pt idx="92">
                  <c:v>116.96</c:v>
                </c:pt>
                <c:pt idx="93">
                  <c:v>112.45</c:v>
                </c:pt>
                <c:pt idx="94">
                  <c:v>109.7</c:v>
                </c:pt>
                <c:pt idx="95">
                  <c:v>106.8</c:v>
                </c:pt>
                <c:pt idx="96">
                  <c:v>104.5</c:v>
                </c:pt>
                <c:pt idx="97">
                  <c:v>103.49</c:v>
                </c:pt>
                <c:pt idx="98">
                  <c:v>103.09</c:v>
                </c:pt>
                <c:pt idx="99">
                  <c:v>101.65</c:v>
                </c:pt>
                <c:pt idx="100">
                  <c:v>101.65</c:v>
                </c:pt>
                <c:pt idx="101">
                  <c:v>98.9</c:v>
                </c:pt>
                <c:pt idx="102">
                  <c:v>98.83</c:v>
                </c:pt>
                <c:pt idx="103">
                  <c:v>94.25</c:v>
                </c:pt>
                <c:pt idx="104">
                  <c:v>87.2</c:v>
                </c:pt>
                <c:pt idx="105">
                  <c:v>80.85</c:v>
                </c:pt>
                <c:pt idx="106">
                  <c:v>80.2</c:v>
                </c:pt>
                <c:pt idx="107">
                  <c:v>74.02000000000001</c:v>
                </c:pt>
                <c:pt idx="108">
                  <c:v>72.58</c:v>
                </c:pt>
                <c:pt idx="109">
                  <c:v>68.2</c:v>
                </c:pt>
                <c:pt idx="110">
                  <c:v>68.10000000000001</c:v>
                </c:pt>
                <c:pt idx="111">
                  <c:v>66.54</c:v>
                </c:pt>
                <c:pt idx="112">
                  <c:v>59.55</c:v>
                </c:pt>
                <c:pt idx="113">
                  <c:v>57.37</c:v>
                </c:pt>
                <c:pt idx="114">
                  <c:v>56.10000000000001</c:v>
                </c:pt>
                <c:pt idx="115">
                  <c:v>55.67</c:v>
                </c:pt>
                <c:pt idx="116">
                  <c:v>52.8</c:v>
                </c:pt>
                <c:pt idx="117">
                  <c:v>51.7</c:v>
                </c:pt>
                <c:pt idx="118">
                  <c:v>50.39</c:v>
                </c:pt>
                <c:pt idx="119">
                  <c:v>49.10000000000001</c:v>
                </c:pt>
                <c:pt idx="120">
                  <c:v>44.86</c:v>
                </c:pt>
                <c:pt idx="121">
                  <c:v>42.7</c:v>
                </c:pt>
                <c:pt idx="122">
                  <c:v>40.43</c:v>
                </c:pt>
                <c:pt idx="123">
                  <c:v>35.7</c:v>
                </c:pt>
                <c:pt idx="124">
                  <c:v>35.55</c:v>
                </c:pt>
                <c:pt idx="125">
                  <c:v>35.2</c:v>
                </c:pt>
                <c:pt idx="126">
                  <c:v>35.0</c:v>
                </c:pt>
                <c:pt idx="127">
                  <c:v>33.9</c:v>
                </c:pt>
                <c:pt idx="128">
                  <c:v>32.5</c:v>
                </c:pt>
                <c:pt idx="129">
                  <c:v>26.8</c:v>
                </c:pt>
                <c:pt idx="130">
                  <c:v>24.03</c:v>
                </c:pt>
                <c:pt idx="131">
                  <c:v>23.3</c:v>
                </c:pt>
                <c:pt idx="132">
                  <c:v>21.25</c:v>
                </c:pt>
                <c:pt idx="133">
                  <c:v>20.9</c:v>
                </c:pt>
                <c:pt idx="134">
                  <c:v>20.75</c:v>
                </c:pt>
                <c:pt idx="135">
                  <c:v>20.1</c:v>
                </c:pt>
                <c:pt idx="136">
                  <c:v>17.0</c:v>
                </c:pt>
                <c:pt idx="137">
                  <c:v>15.95000000000001</c:v>
                </c:pt>
                <c:pt idx="138">
                  <c:v>15.8</c:v>
                </c:pt>
                <c:pt idx="139">
                  <c:v>14.78</c:v>
                </c:pt>
                <c:pt idx="140">
                  <c:v>14.4</c:v>
                </c:pt>
                <c:pt idx="141">
                  <c:v>13.9</c:v>
                </c:pt>
                <c:pt idx="142">
                  <c:v>12.4</c:v>
                </c:pt>
                <c:pt idx="143">
                  <c:v>12.35000000000002</c:v>
                </c:pt>
                <c:pt idx="144">
                  <c:v>12.1</c:v>
                </c:pt>
                <c:pt idx="145">
                  <c:v>12.0</c:v>
                </c:pt>
                <c:pt idx="146">
                  <c:v>11.6</c:v>
                </c:pt>
                <c:pt idx="147">
                  <c:v>11.0</c:v>
                </c:pt>
                <c:pt idx="148">
                  <c:v>10.78</c:v>
                </c:pt>
                <c:pt idx="149">
                  <c:v>7.45</c:v>
                </c:pt>
                <c:pt idx="150">
                  <c:v>5.9</c:v>
                </c:pt>
                <c:pt idx="151">
                  <c:v>5.0</c:v>
                </c:pt>
              </c:numCache>
            </c:numRef>
          </c:xVal>
          <c:yVal>
            <c:numRef>
              <c:f>'HEI scatter plots'!$N$2:$N$153</c:f>
              <c:numCache>
                <c:formatCode>0%</c:formatCode>
                <c:ptCount val="152"/>
                <c:pt idx="0">
                  <c:v>0.62896835060668</c:v>
                </c:pt>
                <c:pt idx="1">
                  <c:v>0.618675798063316</c:v>
                </c:pt>
                <c:pt idx="2">
                  <c:v>0.573082045976019</c:v>
                </c:pt>
                <c:pt idx="3">
                  <c:v>0.563732801697585</c:v>
                </c:pt>
                <c:pt idx="4">
                  <c:v>0.534052102282917</c:v>
                </c:pt>
                <c:pt idx="5">
                  <c:v>0.488669484042781</c:v>
                </c:pt>
                <c:pt idx="6">
                  <c:v>0.585188363769175</c:v>
                </c:pt>
                <c:pt idx="7">
                  <c:v>0.712877687252359</c:v>
                </c:pt>
                <c:pt idx="8">
                  <c:v>0.54474419090387</c:v>
                </c:pt>
                <c:pt idx="9">
                  <c:v>0.583439120002108</c:v>
                </c:pt>
                <c:pt idx="10">
                  <c:v>0.525623265885566</c:v>
                </c:pt>
                <c:pt idx="11">
                  <c:v>0.500335340507008</c:v>
                </c:pt>
                <c:pt idx="12">
                  <c:v>0.381539411063447</c:v>
                </c:pt>
                <c:pt idx="13">
                  <c:v>0.495160780366217</c:v>
                </c:pt>
                <c:pt idx="14">
                  <c:v>0.416972084927151</c:v>
                </c:pt>
                <c:pt idx="15">
                  <c:v>0.500986102821105</c:v>
                </c:pt>
                <c:pt idx="16">
                  <c:v>0.404980140765571</c:v>
                </c:pt>
                <c:pt idx="17">
                  <c:v>0.389166973756944</c:v>
                </c:pt>
                <c:pt idx="18">
                  <c:v>0.527502228645524</c:v>
                </c:pt>
                <c:pt idx="19">
                  <c:v>0.651938579368308</c:v>
                </c:pt>
                <c:pt idx="20">
                  <c:v>0.34826106387025</c:v>
                </c:pt>
                <c:pt idx="21">
                  <c:v>0.281497371751917</c:v>
                </c:pt>
                <c:pt idx="22">
                  <c:v>0.468772662900077</c:v>
                </c:pt>
                <c:pt idx="23">
                  <c:v>0.380879375503377</c:v>
                </c:pt>
                <c:pt idx="24">
                  <c:v>0.569619670550175</c:v>
                </c:pt>
                <c:pt idx="25">
                  <c:v>0.37406544090559</c:v>
                </c:pt>
                <c:pt idx="26">
                  <c:v>0.389783760929494</c:v>
                </c:pt>
                <c:pt idx="27">
                  <c:v>0.392054233611281</c:v>
                </c:pt>
                <c:pt idx="28">
                  <c:v>0.475863746119352</c:v>
                </c:pt>
                <c:pt idx="29">
                  <c:v>0.190438070132843</c:v>
                </c:pt>
                <c:pt idx="30">
                  <c:v>0.473281423604889</c:v>
                </c:pt>
                <c:pt idx="31">
                  <c:v>0.617829587733475</c:v>
                </c:pt>
                <c:pt idx="32">
                  <c:v>0.453329483892114</c:v>
                </c:pt>
                <c:pt idx="33">
                  <c:v>0.333242921043173</c:v>
                </c:pt>
                <c:pt idx="34">
                  <c:v>0.509869347604706</c:v>
                </c:pt>
                <c:pt idx="35">
                  <c:v>0.277488708692999</c:v>
                </c:pt>
                <c:pt idx="36">
                  <c:v>0.43159942869699</c:v>
                </c:pt>
                <c:pt idx="37">
                  <c:v>0.440817472698908</c:v>
                </c:pt>
                <c:pt idx="38">
                  <c:v>0.288658833329127</c:v>
                </c:pt>
                <c:pt idx="39">
                  <c:v>0.546251800379028</c:v>
                </c:pt>
                <c:pt idx="40">
                  <c:v>0.373742665327484</c:v>
                </c:pt>
                <c:pt idx="41">
                  <c:v>0.393418374633064</c:v>
                </c:pt>
                <c:pt idx="42">
                  <c:v>0.521625277281828</c:v>
                </c:pt>
                <c:pt idx="43">
                  <c:v>0.166143637655029</c:v>
                </c:pt>
                <c:pt idx="44">
                  <c:v>0.261398812872735</c:v>
                </c:pt>
                <c:pt idx="45">
                  <c:v>0.454822908389149</c:v>
                </c:pt>
                <c:pt idx="46">
                  <c:v>0.188569302597025</c:v>
                </c:pt>
                <c:pt idx="47">
                  <c:v>0.329299935110902</c:v>
                </c:pt>
                <c:pt idx="48">
                  <c:v>0.314860263607519</c:v>
                </c:pt>
                <c:pt idx="49">
                  <c:v>0.34359133811042</c:v>
                </c:pt>
                <c:pt idx="50">
                  <c:v>0.785156156347637</c:v>
                </c:pt>
                <c:pt idx="51">
                  <c:v>0.295094979213304</c:v>
                </c:pt>
                <c:pt idx="52">
                  <c:v>0.378633342196224</c:v>
                </c:pt>
                <c:pt idx="53">
                  <c:v>0.266228533244237</c:v>
                </c:pt>
                <c:pt idx="54">
                  <c:v>0.311731635512361</c:v>
                </c:pt>
                <c:pt idx="55">
                  <c:v>0.206612690822145</c:v>
                </c:pt>
                <c:pt idx="56">
                  <c:v>0.192272440535827</c:v>
                </c:pt>
                <c:pt idx="57">
                  <c:v>0.340759000487019</c:v>
                </c:pt>
                <c:pt idx="58">
                  <c:v>0.129397367888237</c:v>
                </c:pt>
                <c:pt idx="59">
                  <c:v>0.241131622819501</c:v>
                </c:pt>
                <c:pt idx="60">
                  <c:v>0.247316127968338</c:v>
                </c:pt>
                <c:pt idx="61">
                  <c:v>0.123469362492263</c:v>
                </c:pt>
                <c:pt idx="62">
                  <c:v>0.342881526525477</c:v>
                </c:pt>
                <c:pt idx="63">
                  <c:v>0.178837745516652</c:v>
                </c:pt>
                <c:pt idx="64">
                  <c:v>0.25358836114677</c:v>
                </c:pt>
                <c:pt idx="65">
                  <c:v>0.384274737068041</c:v>
                </c:pt>
                <c:pt idx="66">
                  <c:v>0.223626215738285</c:v>
                </c:pt>
                <c:pt idx="67">
                  <c:v>0.3983575354095</c:v>
                </c:pt>
                <c:pt idx="68">
                  <c:v>0.281373968835931</c:v>
                </c:pt>
                <c:pt idx="69">
                  <c:v>0.266032981153627</c:v>
                </c:pt>
                <c:pt idx="70">
                  <c:v>0.45500606321016</c:v>
                </c:pt>
                <c:pt idx="71">
                  <c:v>0.183126550868486</c:v>
                </c:pt>
                <c:pt idx="72">
                  <c:v>0.142071584590945</c:v>
                </c:pt>
                <c:pt idx="73">
                  <c:v>0.394609186180615</c:v>
                </c:pt>
                <c:pt idx="74">
                  <c:v>0.146308374641273</c:v>
                </c:pt>
                <c:pt idx="75">
                  <c:v>0.142357586012408</c:v>
                </c:pt>
                <c:pt idx="76">
                  <c:v>0.0366421207658321</c:v>
                </c:pt>
                <c:pt idx="77">
                  <c:v>0.0788637443573297</c:v>
                </c:pt>
                <c:pt idx="78">
                  <c:v>0.281241656365884</c:v>
                </c:pt>
                <c:pt idx="79">
                  <c:v>0.229045751633987</c:v>
                </c:pt>
                <c:pt idx="80">
                  <c:v>0.281032384690873</c:v>
                </c:pt>
                <c:pt idx="81">
                  <c:v>0.201516361256544</c:v>
                </c:pt>
                <c:pt idx="82">
                  <c:v>0.241730962764173</c:v>
                </c:pt>
                <c:pt idx="83">
                  <c:v>0.0760914153762564</c:v>
                </c:pt>
                <c:pt idx="84">
                  <c:v>0.249976193911413</c:v>
                </c:pt>
                <c:pt idx="85">
                  <c:v>0.117833935018051</c:v>
                </c:pt>
                <c:pt idx="86">
                  <c:v>0.060808956301914</c:v>
                </c:pt>
                <c:pt idx="87">
                  <c:v>0.0531386861313869</c:v>
                </c:pt>
                <c:pt idx="88">
                  <c:v>0.288989180834622</c:v>
                </c:pt>
                <c:pt idx="89">
                  <c:v>0.358348015840945</c:v>
                </c:pt>
                <c:pt idx="90">
                  <c:v>0.292535476991223</c:v>
                </c:pt>
                <c:pt idx="91">
                  <c:v>0.0570219966159053</c:v>
                </c:pt>
                <c:pt idx="92">
                  <c:v>0.183207934336526</c:v>
                </c:pt>
                <c:pt idx="93">
                  <c:v>0.0502890173410405</c:v>
                </c:pt>
                <c:pt idx="94">
                  <c:v>0.467</c:v>
                </c:pt>
                <c:pt idx="95">
                  <c:v>0.0795880149812735</c:v>
                </c:pt>
                <c:pt idx="96">
                  <c:v>0.0267942583732057</c:v>
                </c:pt>
                <c:pt idx="97">
                  <c:v>0.636000000000001</c:v>
                </c:pt>
                <c:pt idx="98">
                  <c:v>0.867019109515956</c:v>
                </c:pt>
                <c:pt idx="99">
                  <c:v>0.108160354156419</c:v>
                </c:pt>
                <c:pt idx="100">
                  <c:v>0.098671913428431</c:v>
                </c:pt>
                <c:pt idx="101">
                  <c:v>0.0942366026289181</c:v>
                </c:pt>
                <c:pt idx="102">
                  <c:v>0.464</c:v>
                </c:pt>
                <c:pt idx="103">
                  <c:v>0.0216445623342175</c:v>
                </c:pt>
                <c:pt idx="104">
                  <c:v>0.157133027522936</c:v>
                </c:pt>
                <c:pt idx="105">
                  <c:v>0.134570191713049</c:v>
                </c:pt>
                <c:pt idx="106">
                  <c:v>0.164713216957606</c:v>
                </c:pt>
                <c:pt idx="107">
                  <c:v>0.0972710078357199</c:v>
                </c:pt>
                <c:pt idx="108">
                  <c:v>0.0231468724166438</c:v>
                </c:pt>
                <c:pt idx="109">
                  <c:v>0.0891495601173022</c:v>
                </c:pt>
                <c:pt idx="110">
                  <c:v>0.120167400881057</c:v>
                </c:pt>
                <c:pt idx="111">
                  <c:v>0.0468289750525999</c:v>
                </c:pt>
                <c:pt idx="112">
                  <c:v>0.543</c:v>
                </c:pt>
                <c:pt idx="113">
                  <c:v>0.768000000000001</c:v>
                </c:pt>
                <c:pt idx="114">
                  <c:v>0.125490196078432</c:v>
                </c:pt>
                <c:pt idx="115">
                  <c:v>0.736626549308425</c:v>
                </c:pt>
                <c:pt idx="116">
                  <c:v>0.3</c:v>
                </c:pt>
                <c:pt idx="117">
                  <c:v>0.309032882011606</c:v>
                </c:pt>
                <c:pt idx="118">
                  <c:v>0.155387973804327</c:v>
                </c:pt>
                <c:pt idx="119">
                  <c:v>0.0769857433808553</c:v>
                </c:pt>
                <c:pt idx="120">
                  <c:v>0.0427998216674097</c:v>
                </c:pt>
                <c:pt idx="121">
                  <c:v>0.131381733021077</c:v>
                </c:pt>
                <c:pt idx="122">
                  <c:v>0.197378184516449</c:v>
                </c:pt>
                <c:pt idx="123">
                  <c:v>0.0</c:v>
                </c:pt>
                <c:pt idx="124">
                  <c:v>0.0</c:v>
                </c:pt>
                <c:pt idx="125">
                  <c:v>0.604488636363638</c:v>
                </c:pt>
                <c:pt idx="126">
                  <c:v>0.3906</c:v>
                </c:pt>
                <c:pt idx="127">
                  <c:v>0.0</c:v>
                </c:pt>
                <c:pt idx="128">
                  <c:v>0.4</c:v>
                </c:pt>
                <c:pt idx="129">
                  <c:v>0.0319402985074627</c:v>
                </c:pt>
                <c:pt idx="130">
                  <c:v>0.0799001248439453</c:v>
                </c:pt>
                <c:pt idx="131">
                  <c:v>0.0</c:v>
                </c:pt>
                <c:pt idx="132">
                  <c:v>0.867000000000001</c:v>
                </c:pt>
                <c:pt idx="133">
                  <c:v>0.633000000000001</c:v>
                </c:pt>
                <c:pt idx="134">
                  <c:v>0.4</c:v>
                </c:pt>
                <c:pt idx="135">
                  <c:v>0.0</c:v>
                </c:pt>
                <c:pt idx="136">
                  <c:v>0.267</c:v>
                </c:pt>
                <c:pt idx="137">
                  <c:v>0.600000000000001</c:v>
                </c:pt>
                <c:pt idx="138">
                  <c:v>0.4</c:v>
                </c:pt>
                <c:pt idx="139">
                  <c:v>0.600000000000001</c:v>
                </c:pt>
                <c:pt idx="140">
                  <c:v>0.9</c:v>
                </c:pt>
                <c:pt idx="141">
                  <c:v>0.3</c:v>
                </c:pt>
                <c:pt idx="142">
                  <c:v>0.0</c:v>
                </c:pt>
                <c:pt idx="143">
                  <c:v>0.4</c:v>
                </c:pt>
                <c:pt idx="144">
                  <c:v>0.0</c:v>
                </c:pt>
                <c:pt idx="145">
                  <c:v>0.0</c:v>
                </c:pt>
                <c:pt idx="146">
                  <c:v>0.2</c:v>
                </c:pt>
                <c:pt idx="147">
                  <c:v>0.0</c:v>
                </c:pt>
                <c:pt idx="148">
                  <c:v>1.0</c:v>
                </c:pt>
                <c:pt idx="149">
                  <c:v>0.4</c:v>
                </c:pt>
                <c:pt idx="150">
                  <c:v>0.0</c:v>
                </c:pt>
                <c:pt idx="151">
                  <c:v>0.0</c:v>
                </c:pt>
              </c:numCache>
            </c:numRef>
          </c:yVal>
          <c:smooth val="0"/>
        </c:ser>
        <c:dLbls>
          <c:showLegendKey val="0"/>
          <c:showVal val="0"/>
          <c:showCatName val="0"/>
          <c:showSerName val="0"/>
          <c:showPercent val="0"/>
          <c:showBubbleSize val="0"/>
        </c:dLbls>
        <c:axId val="420088640"/>
        <c:axId val="432749296"/>
      </c:scatterChart>
      <c:valAx>
        <c:axId val="420088640"/>
        <c:scaling>
          <c:orientation val="minMax"/>
          <c:max val="2600.0"/>
          <c:min val="0.0"/>
        </c:scaling>
        <c:delete val="1"/>
        <c:axPos val="b"/>
        <c:title>
          <c:tx>
            <c:rich>
              <a:bodyPr/>
              <a:lstStyle/>
              <a:p>
                <a:pPr>
                  <a:defRPr sz="1200"/>
                </a:pPr>
                <a:r>
                  <a:rPr lang="en-GB" sz="1200" dirty="0" smtClean="0"/>
                  <a:t>Submitted Cat A FTE staff</a:t>
                </a:r>
                <a:endParaRPr lang="en-GB" sz="1200" dirty="0"/>
              </a:p>
            </c:rich>
          </c:tx>
          <c:overlay val="0"/>
        </c:title>
        <c:numFmt formatCode="General" sourceLinked="1"/>
        <c:majorTickMark val="out"/>
        <c:minorTickMark val="none"/>
        <c:tickLblPos val="none"/>
        <c:crossAx val="432749296"/>
        <c:crosses val="autoZero"/>
        <c:crossBetween val="midCat"/>
      </c:valAx>
      <c:valAx>
        <c:axId val="432749296"/>
        <c:scaling>
          <c:orientation val="minMax"/>
          <c:max val="1.0"/>
        </c:scaling>
        <c:delete val="0"/>
        <c:axPos val="l"/>
        <c:majorGridlines/>
        <c:numFmt formatCode="0%" sourceLinked="1"/>
        <c:majorTickMark val="out"/>
        <c:minorTickMark val="none"/>
        <c:tickLblPos val="nextTo"/>
        <c:crossAx val="420088640"/>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Impact: average 3</a:t>
            </a:r>
            <a:r>
              <a:rPr lang="en-US" sz="1600" dirty="0"/>
              <a:t>*+4</a:t>
            </a:r>
            <a:r>
              <a:rPr lang="en-US" sz="1600" dirty="0" smtClean="0"/>
              <a:t>* by institution</a:t>
            </a:r>
            <a:endParaRPr lang="en-US" sz="1600" dirty="0"/>
          </a:p>
        </c:rich>
      </c:tx>
      <c:overlay val="0"/>
    </c:title>
    <c:autoTitleDeleted val="0"/>
    <c:plotArea>
      <c:layout/>
      <c:scatterChart>
        <c:scatterStyle val="lineMarker"/>
        <c:varyColors val="0"/>
        <c:ser>
          <c:idx val="0"/>
          <c:order val="0"/>
          <c:tx>
            <c:strRef>
              <c:f>'HEI scatter plots'!$Q$1</c:f>
              <c:strCache>
                <c:ptCount val="1"/>
                <c:pt idx="0">
                  <c:v>Impact 3*+4*</c:v>
                </c:pt>
              </c:strCache>
            </c:strRef>
          </c:tx>
          <c:spPr>
            <a:ln w="28575">
              <a:noFill/>
            </a:ln>
          </c:spPr>
          <c:xVal>
            <c:numRef>
              <c:f>'HEI scatter plots'!$P$2:$P$153</c:f>
              <c:numCache>
                <c:formatCode>General</c:formatCode>
                <c:ptCount val="152"/>
                <c:pt idx="0">
                  <c:v>2565.61</c:v>
                </c:pt>
                <c:pt idx="1">
                  <c:v>2409.269999999994</c:v>
                </c:pt>
                <c:pt idx="2">
                  <c:v>2087.61</c:v>
                </c:pt>
                <c:pt idx="3">
                  <c:v>1753.08</c:v>
                </c:pt>
                <c:pt idx="4">
                  <c:v>1561.16</c:v>
                </c:pt>
                <c:pt idx="5">
                  <c:v>1404.38</c:v>
                </c:pt>
                <c:pt idx="6">
                  <c:v>1369.0</c:v>
                </c:pt>
                <c:pt idx="7">
                  <c:v>1256.86</c:v>
                </c:pt>
                <c:pt idx="8">
                  <c:v>1149.06</c:v>
                </c:pt>
                <c:pt idx="9">
                  <c:v>1137.73</c:v>
                </c:pt>
                <c:pt idx="10">
                  <c:v>1112.96</c:v>
                </c:pt>
                <c:pt idx="11">
                  <c:v>1099.39</c:v>
                </c:pt>
                <c:pt idx="12">
                  <c:v>1065.31</c:v>
                </c:pt>
                <c:pt idx="13">
                  <c:v>1043.1</c:v>
                </c:pt>
                <c:pt idx="14">
                  <c:v>930.6800000000005</c:v>
                </c:pt>
                <c:pt idx="15">
                  <c:v>887.9499999999994</c:v>
                </c:pt>
                <c:pt idx="16">
                  <c:v>868.1100000000001</c:v>
                </c:pt>
                <c:pt idx="17">
                  <c:v>759.8199999999994</c:v>
                </c:pt>
                <c:pt idx="18">
                  <c:v>740.3599999999976</c:v>
                </c:pt>
                <c:pt idx="19">
                  <c:v>737.7</c:v>
                </c:pt>
                <c:pt idx="20">
                  <c:v>736.1800000000005</c:v>
                </c:pt>
                <c:pt idx="21">
                  <c:v>671.55</c:v>
                </c:pt>
                <c:pt idx="22">
                  <c:v>670.8100000000001</c:v>
                </c:pt>
                <c:pt idx="23">
                  <c:v>645.64</c:v>
                </c:pt>
                <c:pt idx="24">
                  <c:v>642.89</c:v>
                </c:pt>
                <c:pt idx="25">
                  <c:v>597.1800000000001</c:v>
                </c:pt>
                <c:pt idx="26">
                  <c:v>591.2900000000005</c:v>
                </c:pt>
                <c:pt idx="27">
                  <c:v>590.04</c:v>
                </c:pt>
                <c:pt idx="28">
                  <c:v>579.8</c:v>
                </c:pt>
                <c:pt idx="29">
                  <c:v>576.62</c:v>
                </c:pt>
                <c:pt idx="30">
                  <c:v>558.0199999999999</c:v>
                </c:pt>
                <c:pt idx="31">
                  <c:v>532.1800000000001</c:v>
                </c:pt>
                <c:pt idx="32">
                  <c:v>518.69</c:v>
                </c:pt>
                <c:pt idx="33">
                  <c:v>500.78</c:v>
                </c:pt>
                <c:pt idx="34">
                  <c:v>461.53</c:v>
                </c:pt>
                <c:pt idx="35">
                  <c:v>458.76</c:v>
                </c:pt>
                <c:pt idx="36">
                  <c:v>455.1000000000002</c:v>
                </c:pt>
                <c:pt idx="37">
                  <c:v>448.7</c:v>
                </c:pt>
                <c:pt idx="38">
                  <c:v>396.17</c:v>
                </c:pt>
                <c:pt idx="39">
                  <c:v>395.7499999999999</c:v>
                </c:pt>
                <c:pt idx="40">
                  <c:v>378.3400000000003</c:v>
                </c:pt>
                <c:pt idx="41">
                  <c:v>378.1299999999997</c:v>
                </c:pt>
                <c:pt idx="42">
                  <c:v>369.66</c:v>
                </c:pt>
                <c:pt idx="43">
                  <c:v>366.0599999999999</c:v>
                </c:pt>
                <c:pt idx="44">
                  <c:v>355.4799999999991</c:v>
                </c:pt>
                <c:pt idx="45">
                  <c:v>352.36</c:v>
                </c:pt>
                <c:pt idx="46">
                  <c:v>342.6999999999996</c:v>
                </c:pt>
                <c:pt idx="47">
                  <c:v>339.04</c:v>
                </c:pt>
                <c:pt idx="48">
                  <c:v>327.76</c:v>
                </c:pt>
                <c:pt idx="49">
                  <c:v>316.7899999999993</c:v>
                </c:pt>
                <c:pt idx="50">
                  <c:v>313.6600000000002</c:v>
                </c:pt>
                <c:pt idx="51">
                  <c:v>312.7</c:v>
                </c:pt>
                <c:pt idx="52">
                  <c:v>300.88</c:v>
                </c:pt>
                <c:pt idx="53">
                  <c:v>299.3</c:v>
                </c:pt>
                <c:pt idx="54">
                  <c:v>281.929999999999</c:v>
                </c:pt>
                <c:pt idx="55">
                  <c:v>271.85</c:v>
                </c:pt>
                <c:pt idx="56">
                  <c:v>269.489999999999</c:v>
                </c:pt>
                <c:pt idx="57">
                  <c:v>266.929999999999</c:v>
                </c:pt>
                <c:pt idx="58">
                  <c:v>246.95</c:v>
                </c:pt>
                <c:pt idx="59">
                  <c:v>245.93</c:v>
                </c:pt>
                <c:pt idx="60">
                  <c:v>242.56</c:v>
                </c:pt>
                <c:pt idx="61">
                  <c:v>242.3500000000004</c:v>
                </c:pt>
                <c:pt idx="62">
                  <c:v>238.4500000000002</c:v>
                </c:pt>
                <c:pt idx="63">
                  <c:v>234.2</c:v>
                </c:pt>
                <c:pt idx="64">
                  <c:v>233.7</c:v>
                </c:pt>
                <c:pt idx="65">
                  <c:v>232.95</c:v>
                </c:pt>
                <c:pt idx="66">
                  <c:v>226.2</c:v>
                </c:pt>
                <c:pt idx="67">
                  <c:v>223.81</c:v>
                </c:pt>
                <c:pt idx="68">
                  <c:v>218.2</c:v>
                </c:pt>
                <c:pt idx="69">
                  <c:v>210.12</c:v>
                </c:pt>
                <c:pt idx="70">
                  <c:v>209.46</c:v>
                </c:pt>
                <c:pt idx="71">
                  <c:v>201.5</c:v>
                </c:pt>
                <c:pt idx="72">
                  <c:v>201.44</c:v>
                </c:pt>
                <c:pt idx="73">
                  <c:v>199.43</c:v>
                </c:pt>
                <c:pt idx="74">
                  <c:v>191.65</c:v>
                </c:pt>
                <c:pt idx="75">
                  <c:v>177.3</c:v>
                </c:pt>
                <c:pt idx="76">
                  <c:v>169.75</c:v>
                </c:pt>
                <c:pt idx="77">
                  <c:v>168.36</c:v>
                </c:pt>
                <c:pt idx="78">
                  <c:v>161.8</c:v>
                </c:pt>
                <c:pt idx="79">
                  <c:v>153.0</c:v>
                </c:pt>
                <c:pt idx="80">
                  <c:v>152.8500000000004</c:v>
                </c:pt>
                <c:pt idx="81">
                  <c:v>152.8</c:v>
                </c:pt>
                <c:pt idx="82">
                  <c:v>149.05</c:v>
                </c:pt>
                <c:pt idx="83">
                  <c:v>147.24</c:v>
                </c:pt>
                <c:pt idx="84">
                  <c:v>138.62</c:v>
                </c:pt>
                <c:pt idx="85">
                  <c:v>138.5</c:v>
                </c:pt>
                <c:pt idx="86">
                  <c:v>138.45</c:v>
                </c:pt>
                <c:pt idx="87">
                  <c:v>137.0</c:v>
                </c:pt>
                <c:pt idx="88">
                  <c:v>129.4</c:v>
                </c:pt>
                <c:pt idx="89">
                  <c:v>123.73</c:v>
                </c:pt>
                <c:pt idx="90">
                  <c:v>121.9100000000001</c:v>
                </c:pt>
                <c:pt idx="91">
                  <c:v>118.2</c:v>
                </c:pt>
                <c:pt idx="92">
                  <c:v>116.96</c:v>
                </c:pt>
                <c:pt idx="93">
                  <c:v>112.45</c:v>
                </c:pt>
                <c:pt idx="94">
                  <c:v>109.7</c:v>
                </c:pt>
                <c:pt idx="95">
                  <c:v>106.8</c:v>
                </c:pt>
                <c:pt idx="96">
                  <c:v>104.5</c:v>
                </c:pt>
                <c:pt idx="97">
                  <c:v>103.49</c:v>
                </c:pt>
                <c:pt idx="98">
                  <c:v>103.09</c:v>
                </c:pt>
                <c:pt idx="99">
                  <c:v>101.65</c:v>
                </c:pt>
                <c:pt idx="100">
                  <c:v>101.65</c:v>
                </c:pt>
                <c:pt idx="101">
                  <c:v>98.9</c:v>
                </c:pt>
                <c:pt idx="102">
                  <c:v>98.83</c:v>
                </c:pt>
                <c:pt idx="103">
                  <c:v>94.25</c:v>
                </c:pt>
                <c:pt idx="104">
                  <c:v>87.2</c:v>
                </c:pt>
                <c:pt idx="105">
                  <c:v>80.85</c:v>
                </c:pt>
                <c:pt idx="106">
                  <c:v>80.2</c:v>
                </c:pt>
                <c:pt idx="107">
                  <c:v>74.02000000000001</c:v>
                </c:pt>
                <c:pt idx="108">
                  <c:v>72.58</c:v>
                </c:pt>
                <c:pt idx="109">
                  <c:v>68.2</c:v>
                </c:pt>
                <c:pt idx="110">
                  <c:v>68.10000000000001</c:v>
                </c:pt>
                <c:pt idx="111">
                  <c:v>66.54</c:v>
                </c:pt>
                <c:pt idx="112">
                  <c:v>59.55</c:v>
                </c:pt>
                <c:pt idx="113">
                  <c:v>57.37</c:v>
                </c:pt>
                <c:pt idx="114">
                  <c:v>56.10000000000001</c:v>
                </c:pt>
                <c:pt idx="115">
                  <c:v>55.67</c:v>
                </c:pt>
                <c:pt idx="116">
                  <c:v>52.8</c:v>
                </c:pt>
                <c:pt idx="117">
                  <c:v>51.7</c:v>
                </c:pt>
                <c:pt idx="118">
                  <c:v>50.39</c:v>
                </c:pt>
                <c:pt idx="119">
                  <c:v>49.10000000000001</c:v>
                </c:pt>
                <c:pt idx="120">
                  <c:v>44.86</c:v>
                </c:pt>
                <c:pt idx="121">
                  <c:v>42.7</c:v>
                </c:pt>
                <c:pt idx="122">
                  <c:v>40.43</c:v>
                </c:pt>
                <c:pt idx="123">
                  <c:v>35.7</c:v>
                </c:pt>
                <c:pt idx="124">
                  <c:v>35.55</c:v>
                </c:pt>
                <c:pt idx="125">
                  <c:v>35.2</c:v>
                </c:pt>
                <c:pt idx="126">
                  <c:v>35.0</c:v>
                </c:pt>
                <c:pt idx="127">
                  <c:v>33.9</c:v>
                </c:pt>
                <c:pt idx="128">
                  <c:v>32.5</c:v>
                </c:pt>
                <c:pt idx="129">
                  <c:v>26.8</c:v>
                </c:pt>
                <c:pt idx="130">
                  <c:v>24.03</c:v>
                </c:pt>
                <c:pt idx="131">
                  <c:v>23.3</c:v>
                </c:pt>
                <c:pt idx="132">
                  <c:v>21.25</c:v>
                </c:pt>
                <c:pt idx="133">
                  <c:v>20.9</c:v>
                </c:pt>
                <c:pt idx="134">
                  <c:v>20.75</c:v>
                </c:pt>
                <c:pt idx="135">
                  <c:v>20.1</c:v>
                </c:pt>
                <c:pt idx="136">
                  <c:v>17.0</c:v>
                </c:pt>
                <c:pt idx="137">
                  <c:v>15.95000000000001</c:v>
                </c:pt>
                <c:pt idx="138">
                  <c:v>15.8</c:v>
                </c:pt>
                <c:pt idx="139">
                  <c:v>14.78</c:v>
                </c:pt>
                <c:pt idx="140">
                  <c:v>14.4</c:v>
                </c:pt>
                <c:pt idx="141">
                  <c:v>13.9</c:v>
                </c:pt>
                <c:pt idx="142">
                  <c:v>12.4</c:v>
                </c:pt>
                <c:pt idx="143">
                  <c:v>12.35000000000002</c:v>
                </c:pt>
                <c:pt idx="144">
                  <c:v>12.1</c:v>
                </c:pt>
                <c:pt idx="145">
                  <c:v>12.0</c:v>
                </c:pt>
                <c:pt idx="146">
                  <c:v>11.6</c:v>
                </c:pt>
                <c:pt idx="147">
                  <c:v>11.0</c:v>
                </c:pt>
                <c:pt idx="148">
                  <c:v>10.78</c:v>
                </c:pt>
                <c:pt idx="149">
                  <c:v>7.45</c:v>
                </c:pt>
                <c:pt idx="150">
                  <c:v>5.9</c:v>
                </c:pt>
                <c:pt idx="151">
                  <c:v>5.0</c:v>
                </c:pt>
              </c:numCache>
            </c:numRef>
          </c:xVal>
          <c:yVal>
            <c:numRef>
              <c:f>'HEI scatter plots'!$Q$2:$Q$153</c:f>
              <c:numCache>
                <c:formatCode>0%</c:formatCode>
                <c:ptCount val="152"/>
                <c:pt idx="0">
                  <c:v>0.923558132373979</c:v>
                </c:pt>
                <c:pt idx="1">
                  <c:v>0.915769793339893</c:v>
                </c:pt>
                <c:pt idx="2">
                  <c:v>0.918078280904959</c:v>
                </c:pt>
                <c:pt idx="3">
                  <c:v>0.908661709676683</c:v>
                </c:pt>
                <c:pt idx="4">
                  <c:v>0.919370954930949</c:v>
                </c:pt>
                <c:pt idx="5">
                  <c:v>0.892598563066976</c:v>
                </c:pt>
                <c:pt idx="6">
                  <c:v>0.940525566106646</c:v>
                </c:pt>
                <c:pt idx="7">
                  <c:v>0.971401954076031</c:v>
                </c:pt>
                <c:pt idx="8">
                  <c:v>0.933504342680104</c:v>
                </c:pt>
                <c:pt idx="9">
                  <c:v>0.92546763291818</c:v>
                </c:pt>
                <c:pt idx="10">
                  <c:v>0.891695101351351</c:v>
                </c:pt>
                <c:pt idx="11">
                  <c:v>0.90398149883117</c:v>
                </c:pt>
                <c:pt idx="12">
                  <c:v>0.866582215505345</c:v>
                </c:pt>
                <c:pt idx="13">
                  <c:v>0.948557472917265</c:v>
                </c:pt>
                <c:pt idx="14">
                  <c:v>0.888939506597327</c:v>
                </c:pt>
                <c:pt idx="15">
                  <c:v>0.883485511571598</c:v>
                </c:pt>
                <c:pt idx="16">
                  <c:v>0.882598173042587</c:v>
                </c:pt>
                <c:pt idx="17">
                  <c:v>0.902357558369088</c:v>
                </c:pt>
                <c:pt idx="18">
                  <c:v>0.906961788859474</c:v>
                </c:pt>
                <c:pt idx="19">
                  <c:v>0.961971316253221</c:v>
                </c:pt>
                <c:pt idx="20">
                  <c:v>0.879698266728247</c:v>
                </c:pt>
                <c:pt idx="21">
                  <c:v>0.798524220087856</c:v>
                </c:pt>
                <c:pt idx="22">
                  <c:v>0.899953981008035</c:v>
                </c:pt>
                <c:pt idx="23">
                  <c:v>0.80870909485162</c:v>
                </c:pt>
                <c:pt idx="24">
                  <c:v>0.899689993622549</c:v>
                </c:pt>
                <c:pt idx="25">
                  <c:v>0.853607371311833</c:v>
                </c:pt>
                <c:pt idx="26">
                  <c:v>0.821081026230785</c:v>
                </c:pt>
                <c:pt idx="27">
                  <c:v>0.838710934851875</c:v>
                </c:pt>
                <c:pt idx="28">
                  <c:v>0.927869575715764</c:v>
                </c:pt>
                <c:pt idx="29">
                  <c:v>0.661359699628876</c:v>
                </c:pt>
                <c:pt idx="30">
                  <c:v>0.86488064943909</c:v>
                </c:pt>
                <c:pt idx="31">
                  <c:v>0.9070566725544</c:v>
                </c:pt>
                <c:pt idx="32">
                  <c:v>0.911692147525498</c:v>
                </c:pt>
                <c:pt idx="33">
                  <c:v>0.798344602420225</c:v>
                </c:pt>
                <c:pt idx="34">
                  <c:v>0.960708946330684</c:v>
                </c:pt>
                <c:pt idx="35">
                  <c:v>0.744188682535532</c:v>
                </c:pt>
                <c:pt idx="36">
                  <c:v>0.893232256646891</c:v>
                </c:pt>
                <c:pt idx="37">
                  <c:v>0.856825050144865</c:v>
                </c:pt>
                <c:pt idx="38">
                  <c:v>0.791017770149179</c:v>
                </c:pt>
                <c:pt idx="39">
                  <c:v>0.860465571699305</c:v>
                </c:pt>
                <c:pt idx="40">
                  <c:v>0.858048131310462</c:v>
                </c:pt>
                <c:pt idx="41">
                  <c:v>0.871329304736466</c:v>
                </c:pt>
                <c:pt idx="42">
                  <c:v>0.902829086187308</c:v>
                </c:pt>
                <c:pt idx="43">
                  <c:v>0.673474812872208</c:v>
                </c:pt>
                <c:pt idx="44">
                  <c:v>0.74653904579723</c:v>
                </c:pt>
                <c:pt idx="45">
                  <c:v>0.938699455102737</c:v>
                </c:pt>
                <c:pt idx="46">
                  <c:v>0.54894484972279</c:v>
                </c:pt>
                <c:pt idx="47">
                  <c:v>0.835508288107598</c:v>
                </c:pt>
                <c:pt idx="48">
                  <c:v>0.810328899194533</c:v>
                </c:pt>
                <c:pt idx="49">
                  <c:v>0.789671075475868</c:v>
                </c:pt>
                <c:pt idx="50">
                  <c:v>0.954868966396735</c:v>
                </c:pt>
                <c:pt idx="51">
                  <c:v>0.847980972177807</c:v>
                </c:pt>
                <c:pt idx="52">
                  <c:v>0.85224674288753</c:v>
                </c:pt>
                <c:pt idx="53">
                  <c:v>0.7904717674574</c:v>
                </c:pt>
                <c:pt idx="54">
                  <c:v>0.804105983754833</c:v>
                </c:pt>
                <c:pt idx="55">
                  <c:v>0.713967886702224</c:v>
                </c:pt>
                <c:pt idx="56">
                  <c:v>0.648948012913285</c:v>
                </c:pt>
                <c:pt idx="57">
                  <c:v>0.750403101936836</c:v>
                </c:pt>
                <c:pt idx="58">
                  <c:v>0.544966673415672</c:v>
                </c:pt>
                <c:pt idx="59">
                  <c:v>0.635375919977229</c:v>
                </c:pt>
                <c:pt idx="60">
                  <c:v>0.720469863126649</c:v>
                </c:pt>
                <c:pt idx="61">
                  <c:v>0.613475345574584</c:v>
                </c:pt>
                <c:pt idx="62">
                  <c:v>0.778301530719229</c:v>
                </c:pt>
                <c:pt idx="63">
                  <c:v>0.710724594363794</c:v>
                </c:pt>
                <c:pt idx="64">
                  <c:v>0.627496790757381</c:v>
                </c:pt>
                <c:pt idx="65">
                  <c:v>0.852874007297705</c:v>
                </c:pt>
                <c:pt idx="66">
                  <c:v>0.725816312997347</c:v>
                </c:pt>
                <c:pt idx="67">
                  <c:v>0.806290603637015</c:v>
                </c:pt>
                <c:pt idx="68">
                  <c:v>0.736488084326306</c:v>
                </c:pt>
                <c:pt idx="69">
                  <c:v>0.721741623834002</c:v>
                </c:pt>
                <c:pt idx="70">
                  <c:v>0.915783443139503</c:v>
                </c:pt>
                <c:pt idx="71">
                  <c:v>0.54560794044665</c:v>
                </c:pt>
                <c:pt idx="72">
                  <c:v>0.437240369340748</c:v>
                </c:pt>
                <c:pt idx="73">
                  <c:v>0.915327132327132</c:v>
                </c:pt>
                <c:pt idx="74">
                  <c:v>0.514427341507955</c:v>
                </c:pt>
                <c:pt idx="75">
                  <c:v>0.458374506486182</c:v>
                </c:pt>
                <c:pt idx="76">
                  <c:v>0.340913107511046</c:v>
                </c:pt>
                <c:pt idx="77">
                  <c:v>0.465791161796151</c:v>
                </c:pt>
                <c:pt idx="78">
                  <c:v>0.71740543881335</c:v>
                </c:pt>
                <c:pt idx="79">
                  <c:v>0.710019607843138</c:v>
                </c:pt>
                <c:pt idx="80">
                  <c:v>0.862582924435721</c:v>
                </c:pt>
                <c:pt idx="81">
                  <c:v>0.505498691099477</c:v>
                </c:pt>
                <c:pt idx="82">
                  <c:v>0.789466621938944</c:v>
                </c:pt>
                <c:pt idx="83">
                  <c:v>0.257911572942135</c:v>
                </c:pt>
                <c:pt idx="84">
                  <c:v>0.65221858317703</c:v>
                </c:pt>
                <c:pt idx="85">
                  <c:v>0.49241155234657</c:v>
                </c:pt>
                <c:pt idx="86">
                  <c:v>0.318555435175154</c:v>
                </c:pt>
                <c:pt idx="87">
                  <c:v>0.519217518248176</c:v>
                </c:pt>
                <c:pt idx="88">
                  <c:v>0.751041731066462</c:v>
                </c:pt>
                <c:pt idx="89">
                  <c:v>0.883737169643579</c:v>
                </c:pt>
                <c:pt idx="90">
                  <c:v>0.872200803871709</c:v>
                </c:pt>
                <c:pt idx="91">
                  <c:v>0.428003384094755</c:v>
                </c:pt>
                <c:pt idx="92">
                  <c:v>0.533344733242134</c:v>
                </c:pt>
                <c:pt idx="93">
                  <c:v>0.260204535349045</c:v>
                </c:pt>
                <c:pt idx="94">
                  <c:v>1.0</c:v>
                </c:pt>
                <c:pt idx="95">
                  <c:v>0.372846441947567</c:v>
                </c:pt>
                <c:pt idx="96">
                  <c:v>0.44133971291866</c:v>
                </c:pt>
                <c:pt idx="97">
                  <c:v>0.855000000000001</c:v>
                </c:pt>
                <c:pt idx="98">
                  <c:v>1.0</c:v>
                </c:pt>
                <c:pt idx="99">
                  <c:v>0.504758976881456</c:v>
                </c:pt>
                <c:pt idx="100">
                  <c:v>0.727791441219876</c:v>
                </c:pt>
                <c:pt idx="101">
                  <c:v>0.555686552072801</c:v>
                </c:pt>
                <c:pt idx="102">
                  <c:v>0.782</c:v>
                </c:pt>
                <c:pt idx="103">
                  <c:v>0.392785145888594</c:v>
                </c:pt>
                <c:pt idx="104">
                  <c:v>0.758944954128442</c:v>
                </c:pt>
                <c:pt idx="105">
                  <c:v>0.516141001855287</c:v>
                </c:pt>
                <c:pt idx="106">
                  <c:v>0.542518703241895</c:v>
                </c:pt>
                <c:pt idx="107">
                  <c:v>0.637944474466362</c:v>
                </c:pt>
                <c:pt idx="108">
                  <c:v>0.535023422430423</c:v>
                </c:pt>
                <c:pt idx="109">
                  <c:v>0.340469208211144</c:v>
                </c:pt>
                <c:pt idx="110">
                  <c:v>0.867107195301028</c:v>
                </c:pt>
                <c:pt idx="111">
                  <c:v>0.273068830778479</c:v>
                </c:pt>
                <c:pt idx="112">
                  <c:v>1.0</c:v>
                </c:pt>
                <c:pt idx="113">
                  <c:v>0.832000000000001</c:v>
                </c:pt>
                <c:pt idx="114">
                  <c:v>0.546167557932262</c:v>
                </c:pt>
                <c:pt idx="115">
                  <c:v>0.9</c:v>
                </c:pt>
                <c:pt idx="116">
                  <c:v>0.8</c:v>
                </c:pt>
                <c:pt idx="117">
                  <c:v>0.568085106382979</c:v>
                </c:pt>
                <c:pt idx="118">
                  <c:v>0.307183965072436</c:v>
                </c:pt>
                <c:pt idx="119">
                  <c:v>0.34582484725051</c:v>
                </c:pt>
                <c:pt idx="120">
                  <c:v>0.12238074008025</c:v>
                </c:pt>
                <c:pt idx="121">
                  <c:v>0.528337236533958</c:v>
                </c:pt>
                <c:pt idx="122">
                  <c:v>0.562824635171903</c:v>
                </c:pt>
                <c:pt idx="123">
                  <c:v>0.164705882352942</c:v>
                </c:pt>
                <c:pt idx="124">
                  <c:v>0.0</c:v>
                </c:pt>
                <c:pt idx="125">
                  <c:v>0.96125</c:v>
                </c:pt>
                <c:pt idx="126">
                  <c:v>0.828571428571429</c:v>
                </c:pt>
                <c:pt idx="127">
                  <c:v>0.383480825958703</c:v>
                </c:pt>
                <c:pt idx="128">
                  <c:v>1.0</c:v>
                </c:pt>
                <c:pt idx="129">
                  <c:v>0.178955223880597</c:v>
                </c:pt>
                <c:pt idx="130">
                  <c:v>0.399500624219726</c:v>
                </c:pt>
                <c:pt idx="131">
                  <c:v>0.0343347639484978</c:v>
                </c:pt>
                <c:pt idx="132">
                  <c:v>1.0</c:v>
                </c:pt>
                <c:pt idx="133">
                  <c:v>1.0</c:v>
                </c:pt>
                <c:pt idx="134">
                  <c:v>0.9</c:v>
                </c:pt>
                <c:pt idx="135">
                  <c:v>0.149253731343284</c:v>
                </c:pt>
                <c:pt idx="136">
                  <c:v>0.5</c:v>
                </c:pt>
                <c:pt idx="137">
                  <c:v>1.0</c:v>
                </c:pt>
                <c:pt idx="138">
                  <c:v>1.0</c:v>
                </c:pt>
                <c:pt idx="139">
                  <c:v>1.0</c:v>
                </c:pt>
                <c:pt idx="140">
                  <c:v>1.0</c:v>
                </c:pt>
                <c:pt idx="141">
                  <c:v>0.600000000000001</c:v>
                </c:pt>
                <c:pt idx="142">
                  <c:v>0.0</c:v>
                </c:pt>
                <c:pt idx="143">
                  <c:v>0.9</c:v>
                </c:pt>
                <c:pt idx="144">
                  <c:v>0.4</c:v>
                </c:pt>
                <c:pt idx="145">
                  <c:v>0.0</c:v>
                </c:pt>
                <c:pt idx="146">
                  <c:v>1.0</c:v>
                </c:pt>
                <c:pt idx="147">
                  <c:v>0.0</c:v>
                </c:pt>
                <c:pt idx="148">
                  <c:v>1.0</c:v>
                </c:pt>
                <c:pt idx="149">
                  <c:v>0.9</c:v>
                </c:pt>
                <c:pt idx="150">
                  <c:v>0.5</c:v>
                </c:pt>
                <c:pt idx="151">
                  <c:v>0.4</c:v>
                </c:pt>
              </c:numCache>
            </c:numRef>
          </c:yVal>
          <c:smooth val="0"/>
        </c:ser>
        <c:dLbls>
          <c:showLegendKey val="0"/>
          <c:showVal val="0"/>
          <c:showCatName val="0"/>
          <c:showSerName val="0"/>
          <c:showPercent val="0"/>
          <c:showBubbleSize val="0"/>
        </c:dLbls>
        <c:axId val="431475712"/>
        <c:axId val="432375008"/>
      </c:scatterChart>
      <c:valAx>
        <c:axId val="431475712"/>
        <c:scaling>
          <c:orientation val="minMax"/>
          <c:max val="2600.0"/>
          <c:min val="0.0"/>
        </c:scaling>
        <c:delete val="1"/>
        <c:axPos val="b"/>
        <c:title>
          <c:tx>
            <c:rich>
              <a:bodyPr/>
              <a:lstStyle/>
              <a:p>
                <a:pPr>
                  <a:defRPr sz="1200"/>
                </a:pPr>
                <a:r>
                  <a:rPr lang="en-GB" sz="1200" dirty="0" smtClean="0"/>
                  <a:t>Submitted Cat A FTE staff</a:t>
                </a:r>
                <a:endParaRPr lang="en-GB" sz="1200" dirty="0"/>
              </a:p>
            </c:rich>
          </c:tx>
          <c:overlay val="0"/>
        </c:title>
        <c:numFmt formatCode="General" sourceLinked="1"/>
        <c:majorTickMark val="out"/>
        <c:minorTickMark val="none"/>
        <c:tickLblPos val="none"/>
        <c:crossAx val="432375008"/>
        <c:crosses val="autoZero"/>
        <c:crossBetween val="midCat"/>
      </c:valAx>
      <c:valAx>
        <c:axId val="432375008"/>
        <c:scaling>
          <c:orientation val="minMax"/>
          <c:max val="1.0"/>
        </c:scaling>
        <c:delete val="0"/>
        <c:axPos val="l"/>
        <c:majorGridlines/>
        <c:numFmt formatCode="0%" sourceLinked="1"/>
        <c:majorTickMark val="out"/>
        <c:minorTickMark val="none"/>
        <c:tickLblPos val="nextTo"/>
        <c:crossAx val="43147571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Average 4* by institution</a:t>
            </a:r>
            <a:endParaRPr lang="en-GB" sz="1600" dirty="0"/>
          </a:p>
        </c:rich>
      </c:tx>
      <c:layout>
        <c:manualLayout>
          <c:xMode val="edge"/>
          <c:yMode val="edge"/>
          <c:x val="0.364192020111289"/>
          <c:y val="0.0693767766702835"/>
        </c:manualLayout>
      </c:layout>
      <c:overlay val="0"/>
    </c:title>
    <c:autoTitleDeleted val="0"/>
    <c:plotArea>
      <c:layout>
        <c:manualLayout>
          <c:layoutTarget val="inner"/>
          <c:xMode val="edge"/>
          <c:yMode val="edge"/>
          <c:x val="0.0620345581802275"/>
          <c:y val="0.172813043926562"/>
          <c:w val="0.76236811023622"/>
          <c:h val="0.769409279963291"/>
        </c:manualLayout>
      </c:layout>
      <c:barChart>
        <c:barDir val="col"/>
        <c:grouping val="stacked"/>
        <c:varyColors val="0"/>
        <c:ser>
          <c:idx val="0"/>
          <c:order val="0"/>
          <c:tx>
            <c:strRef>
              <c:f>Sheet3!$A$2</c:f>
              <c:strCache>
                <c:ptCount val="1"/>
                <c:pt idx="0">
                  <c:v>Outputs (65%)</c:v>
                </c:pt>
              </c:strCache>
            </c:strRef>
          </c:tx>
          <c:invertIfNegative val="0"/>
          <c:val>
            <c:numRef>
              <c:f>Sheet3!$A$3:$A$154</c:f>
              <c:numCache>
                <c:formatCode>0%</c:formatCode>
                <c:ptCount val="152"/>
                <c:pt idx="0">
                  <c:v>0.35945</c:v>
                </c:pt>
                <c:pt idx="1">
                  <c:v>0.325000000000001</c:v>
                </c:pt>
                <c:pt idx="2">
                  <c:v>0.229245145018916</c:v>
                </c:pt>
                <c:pt idx="3">
                  <c:v>0.261006707317074</c:v>
                </c:pt>
                <c:pt idx="4">
                  <c:v>0.234353723326983</c:v>
                </c:pt>
                <c:pt idx="5">
                  <c:v>0.230898892752957</c:v>
                </c:pt>
                <c:pt idx="6">
                  <c:v>0.198249555240838</c:v>
                </c:pt>
                <c:pt idx="7">
                  <c:v>0.179942976913872</c:v>
                </c:pt>
                <c:pt idx="8">
                  <c:v>0.128312561372186</c:v>
                </c:pt>
                <c:pt idx="9">
                  <c:v>0.11505</c:v>
                </c:pt>
                <c:pt idx="10">
                  <c:v>0.184010911617189</c:v>
                </c:pt>
                <c:pt idx="11">
                  <c:v>0.184312632578525</c:v>
                </c:pt>
                <c:pt idx="12">
                  <c:v>0.17355</c:v>
                </c:pt>
                <c:pt idx="13">
                  <c:v>0.159330057955142</c:v>
                </c:pt>
                <c:pt idx="14">
                  <c:v>0.143</c:v>
                </c:pt>
                <c:pt idx="15">
                  <c:v>0.202908128465209</c:v>
                </c:pt>
                <c:pt idx="16">
                  <c:v>0.1482</c:v>
                </c:pt>
                <c:pt idx="17">
                  <c:v>0.157773978448314</c:v>
                </c:pt>
                <c:pt idx="18">
                  <c:v>0.149510704540214</c:v>
                </c:pt>
                <c:pt idx="19">
                  <c:v>0.161940115727419</c:v>
                </c:pt>
                <c:pt idx="20">
                  <c:v>0.1131</c:v>
                </c:pt>
                <c:pt idx="21">
                  <c:v>0.155322544843049</c:v>
                </c:pt>
                <c:pt idx="22">
                  <c:v>0.1625</c:v>
                </c:pt>
                <c:pt idx="23">
                  <c:v>0.180167343211938</c:v>
                </c:pt>
                <c:pt idx="24">
                  <c:v>0.15863051529096</c:v>
                </c:pt>
                <c:pt idx="25">
                  <c:v>0.157897507547442</c:v>
                </c:pt>
                <c:pt idx="26">
                  <c:v>0.153488128748177</c:v>
                </c:pt>
                <c:pt idx="27">
                  <c:v>0.139332154978852</c:v>
                </c:pt>
                <c:pt idx="28">
                  <c:v>0.16540168501417</c:v>
                </c:pt>
                <c:pt idx="29">
                  <c:v>0.153426505319264</c:v>
                </c:pt>
                <c:pt idx="30">
                  <c:v>0.130783237086829</c:v>
                </c:pt>
                <c:pt idx="31">
                  <c:v>0.150788565797624</c:v>
                </c:pt>
                <c:pt idx="32">
                  <c:v>0.17225</c:v>
                </c:pt>
                <c:pt idx="33">
                  <c:v>0.144760214782059</c:v>
                </c:pt>
                <c:pt idx="34">
                  <c:v>0.134735719309636</c:v>
                </c:pt>
                <c:pt idx="35">
                  <c:v>0.141145768562567</c:v>
                </c:pt>
                <c:pt idx="36">
                  <c:v>0.118776420454546</c:v>
                </c:pt>
                <c:pt idx="37">
                  <c:v>0.176017029224346</c:v>
                </c:pt>
                <c:pt idx="38">
                  <c:v>0.168748409277233</c:v>
                </c:pt>
                <c:pt idx="39">
                  <c:v>0.151906179270702</c:v>
                </c:pt>
                <c:pt idx="40">
                  <c:v>0.162651859662577</c:v>
                </c:pt>
                <c:pt idx="41">
                  <c:v>0.137273690016547</c:v>
                </c:pt>
                <c:pt idx="42">
                  <c:v>0.160902088483795</c:v>
                </c:pt>
                <c:pt idx="43">
                  <c:v>0.153808679163811</c:v>
                </c:pt>
                <c:pt idx="44">
                  <c:v>0.115149115623096</c:v>
                </c:pt>
                <c:pt idx="45">
                  <c:v>0.161063102560006</c:v>
                </c:pt>
                <c:pt idx="46">
                  <c:v>0.156627491152063</c:v>
                </c:pt>
                <c:pt idx="47">
                  <c:v>0.139031348872102</c:v>
                </c:pt>
                <c:pt idx="48">
                  <c:v>0.130885790793844</c:v>
                </c:pt>
                <c:pt idx="49">
                  <c:v>0.108448525535052</c:v>
                </c:pt>
                <c:pt idx="50">
                  <c:v>0.109854224372801</c:v>
                </c:pt>
                <c:pt idx="51">
                  <c:v>0.15015</c:v>
                </c:pt>
                <c:pt idx="52">
                  <c:v>0.146547724833655</c:v>
                </c:pt>
                <c:pt idx="53">
                  <c:v>0.1365</c:v>
                </c:pt>
                <c:pt idx="54">
                  <c:v>0.127295083630706</c:v>
                </c:pt>
                <c:pt idx="55">
                  <c:v>0.132633269077373</c:v>
                </c:pt>
                <c:pt idx="56">
                  <c:v>0.10849934018958</c:v>
                </c:pt>
                <c:pt idx="57">
                  <c:v>0.117669100690005</c:v>
                </c:pt>
                <c:pt idx="58">
                  <c:v>0.101511428571429</c:v>
                </c:pt>
                <c:pt idx="59">
                  <c:v>0.100782449297972</c:v>
                </c:pt>
                <c:pt idx="60">
                  <c:v>0.135738733532693</c:v>
                </c:pt>
                <c:pt idx="61">
                  <c:v>0.133113157894737</c:v>
                </c:pt>
                <c:pt idx="62">
                  <c:v>0.125300555946281</c:v>
                </c:pt>
                <c:pt idx="63">
                  <c:v>0.127582369033145</c:v>
                </c:pt>
                <c:pt idx="64">
                  <c:v>0.0891061061777907</c:v>
                </c:pt>
                <c:pt idx="65">
                  <c:v>0.0611</c:v>
                </c:pt>
                <c:pt idx="66">
                  <c:v>0.0845000000000002</c:v>
                </c:pt>
                <c:pt idx="67">
                  <c:v>0.146375170794193</c:v>
                </c:pt>
                <c:pt idx="68">
                  <c:v>0.07995</c:v>
                </c:pt>
                <c:pt idx="69">
                  <c:v>0.107645757441839</c:v>
                </c:pt>
                <c:pt idx="70">
                  <c:v>0.153166034887622</c:v>
                </c:pt>
                <c:pt idx="71">
                  <c:v>0.131284924579301</c:v>
                </c:pt>
                <c:pt idx="72">
                  <c:v>0.14885</c:v>
                </c:pt>
                <c:pt idx="73">
                  <c:v>0.112620732261403</c:v>
                </c:pt>
                <c:pt idx="74">
                  <c:v>0.109487438654329</c:v>
                </c:pt>
                <c:pt idx="75">
                  <c:v>0.0702</c:v>
                </c:pt>
                <c:pt idx="76">
                  <c:v>0.123739606135061</c:v>
                </c:pt>
                <c:pt idx="77">
                  <c:v>0.121394584047211</c:v>
                </c:pt>
                <c:pt idx="78">
                  <c:v>0.195</c:v>
                </c:pt>
                <c:pt idx="79">
                  <c:v>0.10855</c:v>
                </c:pt>
                <c:pt idx="80">
                  <c:v>0.12415</c:v>
                </c:pt>
                <c:pt idx="81">
                  <c:v>0.106622528735633</c:v>
                </c:pt>
                <c:pt idx="82">
                  <c:v>0.103516546421504</c:v>
                </c:pt>
                <c:pt idx="83">
                  <c:v>0.0936000000000002</c:v>
                </c:pt>
                <c:pt idx="84">
                  <c:v>0.0763512978986405</c:v>
                </c:pt>
                <c:pt idx="85">
                  <c:v>0.0944717735703245</c:v>
                </c:pt>
                <c:pt idx="86">
                  <c:v>0.0988278815290345</c:v>
                </c:pt>
                <c:pt idx="87">
                  <c:v>0.0952546818640888</c:v>
                </c:pt>
                <c:pt idx="88">
                  <c:v>0.0908349679193403</c:v>
                </c:pt>
                <c:pt idx="89">
                  <c:v>0.0852892313694887</c:v>
                </c:pt>
                <c:pt idx="90">
                  <c:v>0.0789105118530066</c:v>
                </c:pt>
                <c:pt idx="91">
                  <c:v>0.118462880562061</c:v>
                </c:pt>
                <c:pt idx="92">
                  <c:v>0.0716733043768794</c:v>
                </c:pt>
                <c:pt idx="93">
                  <c:v>0.0751376718899906</c:v>
                </c:pt>
                <c:pt idx="94">
                  <c:v>0.0838500000000003</c:v>
                </c:pt>
                <c:pt idx="95">
                  <c:v>0.077779022250749</c:v>
                </c:pt>
                <c:pt idx="96">
                  <c:v>0.105714049609354</c:v>
                </c:pt>
                <c:pt idx="97">
                  <c:v>0.090947139429919</c:v>
                </c:pt>
                <c:pt idx="98">
                  <c:v>0.0579095354923127</c:v>
                </c:pt>
                <c:pt idx="99">
                  <c:v>0.0869217803752905</c:v>
                </c:pt>
                <c:pt idx="100">
                  <c:v>0.0983763627592867</c:v>
                </c:pt>
                <c:pt idx="101">
                  <c:v>0.0991339332460733</c:v>
                </c:pt>
                <c:pt idx="102">
                  <c:v>0.0782609105997525</c:v>
                </c:pt>
                <c:pt idx="103">
                  <c:v>0.10694993920562</c:v>
                </c:pt>
                <c:pt idx="104">
                  <c:v>0.100983897349125</c:v>
                </c:pt>
                <c:pt idx="105">
                  <c:v>0.0718536343612336</c:v>
                </c:pt>
                <c:pt idx="106">
                  <c:v>0.0695907843137257</c:v>
                </c:pt>
                <c:pt idx="107">
                  <c:v>0.0692464833547915</c:v>
                </c:pt>
                <c:pt idx="108">
                  <c:v>0.0722443655950752</c:v>
                </c:pt>
                <c:pt idx="109">
                  <c:v>0.0726288938168537</c:v>
                </c:pt>
                <c:pt idx="110">
                  <c:v>0.0700152119700748</c:v>
                </c:pt>
                <c:pt idx="111">
                  <c:v>0.0994543468568885</c:v>
                </c:pt>
                <c:pt idx="112">
                  <c:v>0.0557278135048232</c:v>
                </c:pt>
                <c:pt idx="113">
                  <c:v>0.0601960078399012</c:v>
                </c:pt>
                <c:pt idx="114">
                  <c:v>0.0448500000000001</c:v>
                </c:pt>
                <c:pt idx="115">
                  <c:v>0.0740783114256825</c:v>
                </c:pt>
                <c:pt idx="116">
                  <c:v>0.0672025846702318</c:v>
                </c:pt>
                <c:pt idx="117">
                  <c:v>0.0523324541284406</c:v>
                </c:pt>
                <c:pt idx="118">
                  <c:v>0.0584458574610243</c:v>
                </c:pt>
                <c:pt idx="119">
                  <c:v>0.0474235727760127</c:v>
                </c:pt>
                <c:pt idx="120">
                  <c:v>0.0466745161290323</c:v>
                </c:pt>
                <c:pt idx="121">
                  <c:v>0.0682745066273932</c:v>
                </c:pt>
                <c:pt idx="122">
                  <c:v>0.0732604092036374</c:v>
                </c:pt>
                <c:pt idx="123">
                  <c:v>0.0421793408755534</c:v>
                </c:pt>
                <c:pt idx="124">
                  <c:v>0.0747500000000002</c:v>
                </c:pt>
                <c:pt idx="125">
                  <c:v>0.0430438281405041</c:v>
                </c:pt>
                <c:pt idx="126">
                  <c:v>0.0549564653124259</c:v>
                </c:pt>
                <c:pt idx="127">
                  <c:v>0.0478597111913358</c:v>
                </c:pt>
                <c:pt idx="128">
                  <c:v>0.06955</c:v>
                </c:pt>
                <c:pt idx="129">
                  <c:v>0.0594531791907514</c:v>
                </c:pt>
                <c:pt idx="130">
                  <c:v>0.0555299270072993</c:v>
                </c:pt>
                <c:pt idx="131">
                  <c:v>0.0540379864636211</c:v>
                </c:pt>
                <c:pt idx="132">
                  <c:v>0.0463348973607038</c:v>
                </c:pt>
                <c:pt idx="133">
                  <c:v>0.0433735120511559</c:v>
                </c:pt>
                <c:pt idx="134">
                  <c:v>0.0361797155225728</c:v>
                </c:pt>
                <c:pt idx="135">
                  <c:v>0.0449049105285061</c:v>
                </c:pt>
                <c:pt idx="136">
                  <c:v>0.0426704869600652</c:v>
                </c:pt>
                <c:pt idx="137">
                  <c:v>0.0416330957230143</c:v>
                </c:pt>
                <c:pt idx="138">
                  <c:v>0.0442910798122067</c:v>
                </c:pt>
                <c:pt idx="139">
                  <c:v>0.037679307116105</c:v>
                </c:pt>
                <c:pt idx="140">
                  <c:v>0.042308904418395</c:v>
                </c:pt>
                <c:pt idx="141">
                  <c:v>0.0419315311004785</c:v>
                </c:pt>
                <c:pt idx="142">
                  <c:v>0.038119104477612</c:v>
                </c:pt>
                <c:pt idx="143">
                  <c:v>0.0443034825870647</c:v>
                </c:pt>
                <c:pt idx="144">
                  <c:v>0.0428860515021461</c:v>
                </c:pt>
                <c:pt idx="145">
                  <c:v>0.0331689655172414</c:v>
                </c:pt>
                <c:pt idx="146">
                  <c:v>0.0348050420168068</c:v>
                </c:pt>
                <c:pt idx="147">
                  <c:v>0.0336818181818183</c:v>
                </c:pt>
                <c:pt idx="148">
                  <c:v>0.030262389380531</c:v>
                </c:pt>
                <c:pt idx="149">
                  <c:v>0.02795</c:v>
                </c:pt>
                <c:pt idx="150">
                  <c:v>0.0220917721518988</c:v>
                </c:pt>
                <c:pt idx="151">
                  <c:v>0.0</c:v>
                </c:pt>
              </c:numCache>
            </c:numRef>
          </c:val>
        </c:ser>
        <c:ser>
          <c:idx val="1"/>
          <c:order val="1"/>
          <c:tx>
            <c:strRef>
              <c:f>Sheet3!$B$2</c:f>
              <c:strCache>
                <c:ptCount val="1"/>
                <c:pt idx="0">
                  <c:v>Impact (20%)</c:v>
                </c:pt>
              </c:strCache>
            </c:strRef>
          </c:tx>
          <c:invertIfNegative val="0"/>
          <c:val>
            <c:numRef>
              <c:f>Sheet3!$B$3:$B$154</c:f>
              <c:numCache>
                <c:formatCode>0%</c:formatCode>
                <c:ptCount val="152"/>
                <c:pt idx="0">
                  <c:v>0.0928</c:v>
                </c:pt>
                <c:pt idx="1">
                  <c:v>0.08</c:v>
                </c:pt>
                <c:pt idx="2">
                  <c:v>0.173403821903191</c:v>
                </c:pt>
                <c:pt idx="3">
                  <c:v>0.123565917546695</c:v>
                </c:pt>
                <c:pt idx="4">
                  <c:v>0.123735159612663</c:v>
                </c:pt>
                <c:pt idx="5">
                  <c:v>0.114616409195204</c:v>
                </c:pt>
                <c:pt idx="6">
                  <c:v>0.142575537450472</c:v>
                </c:pt>
                <c:pt idx="7">
                  <c:v>0.125793670121336</c:v>
                </c:pt>
                <c:pt idx="8">
                  <c:v>0.157031231269528</c:v>
                </c:pt>
                <c:pt idx="9">
                  <c:v>0.1536</c:v>
                </c:pt>
                <c:pt idx="10">
                  <c:v>0.130387715873661</c:v>
                </c:pt>
                <c:pt idx="11">
                  <c:v>0.117037672753835</c:v>
                </c:pt>
                <c:pt idx="12">
                  <c:v>0.1734</c:v>
                </c:pt>
                <c:pt idx="13">
                  <c:v>0.112746560339517</c:v>
                </c:pt>
                <c:pt idx="14">
                  <c:v>0.1086</c:v>
                </c:pt>
                <c:pt idx="15">
                  <c:v>0.0833944169854304</c:v>
                </c:pt>
                <c:pt idx="16">
                  <c:v>0.2</c:v>
                </c:pt>
                <c:pt idx="17">
                  <c:v>0.116687824000422</c:v>
                </c:pt>
                <c:pt idx="18">
                  <c:v>0.106810420456584</c:v>
                </c:pt>
                <c:pt idx="19">
                  <c:v>0.113923934110034</c:v>
                </c:pt>
                <c:pt idx="20">
                  <c:v>0.1272</c:v>
                </c:pt>
                <c:pt idx="21">
                  <c:v>0.0951727492238703</c:v>
                </c:pt>
                <c:pt idx="22">
                  <c:v>0.18</c:v>
                </c:pt>
                <c:pt idx="23">
                  <c:v>0.0937545325800157</c:v>
                </c:pt>
                <c:pt idx="24">
                  <c:v>0.0990321560732432</c:v>
                </c:pt>
                <c:pt idx="25">
                  <c:v>0.105124653177114</c:v>
                </c:pt>
                <c:pt idx="26">
                  <c:v>0.105500445729105</c:v>
                </c:pt>
                <c:pt idx="27">
                  <c:v>0.108948838180774</c:v>
                </c:pt>
                <c:pt idx="28">
                  <c:v>0.0906658967784232</c:v>
                </c:pt>
                <c:pt idx="29">
                  <c:v>0.101973869520941</c:v>
                </c:pt>
                <c:pt idx="30">
                  <c:v>0.0977338968085561</c:v>
                </c:pt>
                <c:pt idx="31">
                  <c:v>0.100197220564221</c:v>
                </c:pt>
                <c:pt idx="32">
                  <c:v>0.0934</c:v>
                </c:pt>
                <c:pt idx="33">
                  <c:v>0.109250360075805</c:v>
                </c:pt>
                <c:pt idx="34">
                  <c:v>0.104325055456366</c:v>
                </c:pt>
                <c:pt idx="35">
                  <c:v>0.100067068101402</c:v>
                </c:pt>
                <c:pt idx="36">
                  <c:v>0.120897727272727</c:v>
                </c:pt>
                <c:pt idx="37">
                  <c:v>0.0863198857393979</c:v>
                </c:pt>
                <c:pt idx="38">
                  <c:v>0.0786836749266129</c:v>
                </c:pt>
                <c:pt idx="39">
                  <c:v>0.147325309861685</c:v>
                </c:pt>
                <c:pt idx="40">
                  <c:v>0.0658599870221804</c:v>
                </c:pt>
                <c:pt idx="41">
                  <c:v>0.078921837236123</c:v>
                </c:pt>
                <c:pt idx="42">
                  <c:v>0.0696522127740498</c:v>
                </c:pt>
                <c:pt idx="43">
                  <c:v>0.0763078822126892</c:v>
                </c:pt>
                <c:pt idx="44">
                  <c:v>0.0946562847209778</c:v>
                </c:pt>
                <c:pt idx="45">
                  <c:v>0.0666485842086345</c:v>
                </c:pt>
                <c:pt idx="46">
                  <c:v>0.0629720527215035</c:v>
                </c:pt>
                <c:pt idx="47">
                  <c:v>0.0778333947513886</c:v>
                </c:pt>
                <c:pt idx="48">
                  <c:v>0.0784108467222561</c:v>
                </c:pt>
                <c:pt idx="49">
                  <c:v>0.0796715070818998</c:v>
                </c:pt>
                <c:pt idx="50">
                  <c:v>0.0909645816778295</c:v>
                </c:pt>
                <c:pt idx="51">
                  <c:v>0.08</c:v>
                </c:pt>
                <c:pt idx="52">
                  <c:v>0.0768549474136081</c:v>
                </c:pt>
                <c:pt idx="53">
                  <c:v>0.12</c:v>
                </c:pt>
                <c:pt idx="54">
                  <c:v>0.0779567521858986</c:v>
                </c:pt>
                <c:pt idx="55">
                  <c:v>0.075726668439245</c:v>
                </c:pt>
                <c:pt idx="56">
                  <c:v>0.0761758751006753</c:v>
                </c:pt>
                <c:pt idx="57">
                  <c:v>0.0809960281531145</c:v>
                </c:pt>
                <c:pt idx="58">
                  <c:v>0.07812</c:v>
                </c:pt>
                <c:pt idx="59">
                  <c:v>0.0881634945397816</c:v>
                </c:pt>
                <c:pt idx="60">
                  <c:v>0.0716696031681888</c:v>
                </c:pt>
                <c:pt idx="61">
                  <c:v>0.0685763053050954</c:v>
                </c:pt>
                <c:pt idx="62">
                  <c:v>0.0748130881811181</c:v>
                </c:pt>
                <c:pt idx="63">
                  <c:v>0.0747485330654968</c:v>
                </c:pt>
                <c:pt idx="64">
                  <c:v>0.0910012126420319</c:v>
                </c:pt>
                <c:pt idx="65">
                  <c:v>0.06</c:v>
                </c:pt>
                <c:pt idx="66">
                  <c:v>0.08</c:v>
                </c:pt>
                <c:pt idx="67">
                  <c:v>0.0357675491033305</c:v>
                </c:pt>
                <c:pt idx="68">
                  <c:v>0.1266</c:v>
                </c:pt>
                <c:pt idx="69">
                  <c:v>0.068718267622084</c:v>
                </c:pt>
                <c:pt idx="70">
                  <c:v>0.0483461925528346</c:v>
                </c:pt>
                <c:pt idx="71">
                  <c:v>0.0554977417385997</c:v>
                </c:pt>
                <c:pt idx="72">
                  <c:v>0.06</c:v>
                </c:pt>
                <c:pt idx="73">
                  <c:v>0.0577317666658253</c:v>
                </c:pt>
                <c:pt idx="74">
                  <c:v>0.0681518000974038</c:v>
                </c:pt>
                <c:pt idx="75">
                  <c:v>0.12</c:v>
                </c:pt>
                <c:pt idx="76">
                  <c:v>0.0562994743503835</c:v>
                </c:pt>
                <c:pt idx="77">
                  <c:v>0.0532065962307254</c:v>
                </c:pt>
                <c:pt idx="78">
                  <c:v>0.0</c:v>
                </c:pt>
                <c:pt idx="79">
                  <c:v>0.08</c:v>
                </c:pt>
                <c:pt idx="80">
                  <c:v>0.04</c:v>
                </c:pt>
                <c:pt idx="81">
                  <c:v>0.044725243147657</c:v>
                </c:pt>
                <c:pt idx="82">
                  <c:v>0.0494632255936676</c:v>
                </c:pt>
                <c:pt idx="83">
                  <c:v>0.08</c:v>
                </c:pt>
                <c:pt idx="84">
                  <c:v>0.0562483312731768</c:v>
                </c:pt>
                <c:pt idx="85">
                  <c:v>0.0577978361669244</c:v>
                </c:pt>
                <c:pt idx="86">
                  <c:v>0.0377138605194049</c:v>
                </c:pt>
                <c:pt idx="87">
                  <c:v>0.0499952387822825</c:v>
                </c:pt>
                <c:pt idx="88">
                  <c:v>0.056274793767186</c:v>
                </c:pt>
                <c:pt idx="89">
                  <c:v>0.0623463271024724</c:v>
                </c:pt>
                <c:pt idx="90">
                  <c:v>0.0585070953982446</c:v>
                </c:pt>
                <c:pt idx="91">
                  <c:v>0.0262763466042156</c:v>
                </c:pt>
                <c:pt idx="92">
                  <c:v>0.0532457066488473</c:v>
                </c:pt>
                <c:pt idx="93">
                  <c:v>0.0590189958426609</c:v>
                </c:pt>
                <c:pt idx="94">
                  <c:v>0.0618065764023211</c:v>
                </c:pt>
                <c:pt idx="95">
                  <c:v>0.050717672229354</c:v>
                </c:pt>
                <c:pt idx="96">
                  <c:v>0.0332287275310059</c:v>
                </c:pt>
                <c:pt idx="97">
                  <c:v>0.0482263245639003</c:v>
                </c:pt>
                <c:pt idx="98">
                  <c:v>0.0562064769381747</c:v>
                </c:pt>
                <c:pt idx="99">
                  <c:v>0.0380876140265686</c:v>
                </c:pt>
                <c:pt idx="100">
                  <c:v>0.0384544881071654</c:v>
                </c:pt>
                <c:pt idx="101">
                  <c:v>0.040303272251309</c:v>
                </c:pt>
                <c:pt idx="102">
                  <c:v>0.052279762574547</c:v>
                </c:pt>
                <c:pt idx="103">
                  <c:v>0.019454201567144</c:v>
                </c:pt>
                <c:pt idx="104">
                  <c:v>0.0284715172024817</c:v>
                </c:pt>
                <c:pt idx="105">
                  <c:v>0.0240334801762115</c:v>
                </c:pt>
                <c:pt idx="106">
                  <c:v>0.0458091503267974</c:v>
                </c:pt>
                <c:pt idx="107">
                  <c:v>0.0413225381644289</c:v>
                </c:pt>
                <c:pt idx="108">
                  <c:v>0.0366415868673051</c:v>
                </c:pt>
                <c:pt idx="109">
                  <c:v>0.0292616749282546</c:v>
                </c:pt>
                <c:pt idx="110">
                  <c:v>0.0329426433915212</c:v>
                </c:pt>
                <c:pt idx="111">
                  <c:v>0.00855996433348198</c:v>
                </c:pt>
                <c:pt idx="112">
                  <c:v>0.0394756369032896</c:v>
                </c:pt>
                <c:pt idx="113">
                  <c:v>0.0246938724984527</c:v>
                </c:pt>
                <c:pt idx="114">
                  <c:v>0.0534</c:v>
                </c:pt>
                <c:pt idx="115">
                  <c:v>0.0188473205257836</c:v>
                </c:pt>
                <c:pt idx="116">
                  <c:v>0.0250980392156863</c:v>
                </c:pt>
                <c:pt idx="117">
                  <c:v>0.0314266055045872</c:v>
                </c:pt>
                <c:pt idx="118">
                  <c:v>0.0258794735776474</c:v>
                </c:pt>
                <c:pt idx="119">
                  <c:v>0.028414316918189</c:v>
                </c:pt>
                <c:pt idx="120">
                  <c:v>0.0366253101736974</c:v>
                </c:pt>
                <c:pt idx="121">
                  <c:v>0.00732842415316642</c:v>
                </c:pt>
                <c:pt idx="122">
                  <c:v>0.00462937448332875</c:v>
                </c:pt>
                <c:pt idx="123">
                  <c:v>0.0216320708312838</c:v>
                </c:pt>
                <c:pt idx="124">
                  <c:v>0.0</c:v>
                </c:pt>
                <c:pt idx="125">
                  <c:v>0.0310775947608653</c:v>
                </c:pt>
                <c:pt idx="126">
                  <c:v>0.0157727488714659</c:v>
                </c:pt>
                <c:pt idx="127">
                  <c:v>0.0235667870036101</c:v>
                </c:pt>
                <c:pt idx="128">
                  <c:v>0.0</c:v>
                </c:pt>
                <c:pt idx="129">
                  <c:v>0.0100578034682081</c:v>
                </c:pt>
                <c:pt idx="130">
                  <c:v>0.0106277372262774</c:v>
                </c:pt>
                <c:pt idx="131">
                  <c:v>0.0114043993231811</c:v>
                </c:pt>
                <c:pt idx="132">
                  <c:v>0.0178299120234604</c:v>
                </c:pt>
                <c:pt idx="133">
                  <c:v>0.0197343826856862</c:v>
                </c:pt>
                <c:pt idx="134">
                  <c:v>0.0269140383426098</c:v>
                </c:pt>
                <c:pt idx="135">
                  <c:v>0.0159800249687891</c:v>
                </c:pt>
                <c:pt idx="136">
                  <c:v>0.0152182830752513</c:v>
                </c:pt>
                <c:pt idx="137">
                  <c:v>0.0153971486761711</c:v>
                </c:pt>
                <c:pt idx="138">
                  <c:v>0.0121617912603828</c:v>
                </c:pt>
                <c:pt idx="139">
                  <c:v>0.0159176029962547</c:v>
                </c:pt>
                <c:pt idx="140">
                  <c:v>0.00936579501052004</c:v>
                </c:pt>
                <c:pt idx="141">
                  <c:v>0.00535885167464115</c:v>
                </c:pt>
                <c:pt idx="142">
                  <c:v>0.00638805970149255</c:v>
                </c:pt>
                <c:pt idx="143">
                  <c:v>0.0</c:v>
                </c:pt>
                <c:pt idx="144">
                  <c:v>0.0</c:v>
                </c:pt>
                <c:pt idx="145">
                  <c:v>0.00432891246684349</c:v>
                </c:pt>
                <c:pt idx="146">
                  <c:v>0.0</c:v>
                </c:pt>
                <c:pt idx="147">
                  <c:v>0.0</c:v>
                </c:pt>
                <c:pt idx="148">
                  <c:v>0.0</c:v>
                </c:pt>
                <c:pt idx="149">
                  <c:v>0.0</c:v>
                </c:pt>
                <c:pt idx="150">
                  <c:v>0.0</c:v>
                </c:pt>
                <c:pt idx="151">
                  <c:v>0.0</c:v>
                </c:pt>
              </c:numCache>
            </c:numRef>
          </c:val>
        </c:ser>
        <c:ser>
          <c:idx val="2"/>
          <c:order val="2"/>
          <c:tx>
            <c:strRef>
              <c:f>Sheet3!$C$2</c:f>
              <c:strCache>
                <c:ptCount val="1"/>
                <c:pt idx="0">
                  <c:v>Environment (15%)</c:v>
                </c:pt>
              </c:strCache>
            </c:strRef>
          </c:tx>
          <c:invertIfNegative val="0"/>
          <c:val>
            <c:numRef>
              <c:f>Sheet3!$C$3:$C$154</c:f>
              <c:numCache>
                <c:formatCode>0%</c:formatCode>
                <c:ptCount val="152"/>
                <c:pt idx="0">
                  <c:v>0.1125</c:v>
                </c:pt>
                <c:pt idx="1">
                  <c:v>0.15</c:v>
                </c:pt>
                <c:pt idx="2">
                  <c:v>0.0999339169657581</c:v>
                </c:pt>
                <c:pt idx="3">
                  <c:v>0.113728202863693</c:v>
                </c:pt>
                <c:pt idx="4">
                  <c:v>0.122940050305694</c:v>
                </c:pt>
                <c:pt idx="5">
                  <c:v>0.123802416399615</c:v>
                </c:pt>
                <c:pt idx="6">
                  <c:v>0.122559801807679</c:v>
                </c:pt>
                <c:pt idx="7">
                  <c:v>0.120016721169625</c:v>
                </c:pt>
                <c:pt idx="8">
                  <c:v>0.136490148568514</c:v>
                </c:pt>
                <c:pt idx="9">
                  <c:v>0.15</c:v>
                </c:pt>
                <c:pt idx="10">
                  <c:v>0.089485512403416</c:v>
                </c:pt>
                <c:pt idx="11">
                  <c:v>0.099290796201607</c:v>
                </c:pt>
                <c:pt idx="12">
                  <c:v>0.045</c:v>
                </c:pt>
                <c:pt idx="13">
                  <c:v>0.104078928229174</c:v>
                </c:pt>
                <c:pt idx="14">
                  <c:v>0.12</c:v>
                </c:pt>
                <c:pt idx="15">
                  <c:v>0.0815433607684707</c:v>
                </c:pt>
                <c:pt idx="16">
                  <c:v>0.015</c:v>
                </c:pt>
                <c:pt idx="17">
                  <c:v>0.0854612913432888</c:v>
                </c:pt>
                <c:pt idx="18">
                  <c:v>0.0971094250429168</c:v>
                </c:pt>
                <c:pt idx="19">
                  <c:v>0.077464224050771</c:v>
                </c:pt>
                <c:pt idx="20">
                  <c:v>0.1125</c:v>
                </c:pt>
                <c:pt idx="21">
                  <c:v>0.0977481027940672</c:v>
                </c:pt>
                <c:pt idx="22">
                  <c:v>0.0</c:v>
                </c:pt>
                <c:pt idx="23">
                  <c:v>0.0666379824391408</c:v>
                </c:pt>
                <c:pt idx="24">
                  <c:v>0.075126078515962</c:v>
                </c:pt>
                <c:pt idx="25">
                  <c:v>0.06640134191705</c:v>
                </c:pt>
                <c:pt idx="26">
                  <c:v>0.0674505139391648</c:v>
                </c:pt>
                <c:pt idx="27">
                  <c:v>0.0754193318886744</c:v>
                </c:pt>
                <c:pt idx="28">
                  <c:v>0.0675362933544122</c:v>
                </c:pt>
                <c:pt idx="29">
                  <c:v>0.0676077394752237</c:v>
                </c:pt>
                <c:pt idx="30">
                  <c:v>0.0878203815918771</c:v>
                </c:pt>
                <c:pt idx="31">
                  <c:v>0.0619389605270567</c:v>
                </c:pt>
                <c:pt idx="32">
                  <c:v>0.045</c:v>
                </c:pt>
                <c:pt idx="33">
                  <c:v>0.0563329121920405</c:v>
                </c:pt>
                <c:pt idx="34">
                  <c:v>0.0712512173348483</c:v>
                </c:pt>
                <c:pt idx="35">
                  <c:v>0.0684557913934091</c:v>
                </c:pt>
                <c:pt idx="36">
                  <c:v>0.0682883522727273</c:v>
                </c:pt>
                <c:pt idx="37">
                  <c:v>0.0403164139749507</c:v>
                </c:pt>
                <c:pt idx="38">
                  <c:v>0.0524835374077698</c:v>
                </c:pt>
                <c:pt idx="39">
                  <c:v>0.0</c:v>
                </c:pt>
                <c:pt idx="40">
                  <c:v>0.0667133671543183</c:v>
                </c:pt>
                <c:pt idx="41">
                  <c:v>0.0736536629393772</c:v>
                </c:pt>
                <c:pt idx="42">
                  <c:v>0.0592007729087995</c:v>
                </c:pt>
                <c:pt idx="43">
                  <c:v>0.0536199556936478</c:v>
                </c:pt>
                <c:pt idx="44">
                  <c:v>0.0674673398802912</c:v>
                </c:pt>
                <c:pt idx="45">
                  <c:v>0.0480025909581056</c:v>
                </c:pt>
                <c:pt idx="46">
                  <c:v>0.0550204036490115</c:v>
                </c:pt>
                <c:pt idx="47">
                  <c:v>0.0530311455344687</c:v>
                </c:pt>
                <c:pt idx="48">
                  <c:v>0.0587223535692495</c:v>
                </c:pt>
                <c:pt idx="49">
                  <c:v>0.0784189155980519</c:v>
                </c:pt>
                <c:pt idx="50">
                  <c:v>0.0631580627767056</c:v>
                </c:pt>
                <c:pt idx="51">
                  <c:v>0.03</c:v>
                </c:pt>
                <c:pt idx="52">
                  <c:v>0.0349235350933677</c:v>
                </c:pt>
                <c:pt idx="53">
                  <c:v>0.0</c:v>
                </c:pt>
                <c:pt idx="54">
                  <c:v>0.046427408716535</c:v>
                </c:pt>
                <c:pt idx="55">
                  <c:v>0.0425614032172295</c:v>
                </c:pt>
                <c:pt idx="56">
                  <c:v>0.0618844092683229</c:v>
                </c:pt>
                <c:pt idx="57">
                  <c:v>0.04706992777413</c:v>
                </c:pt>
                <c:pt idx="58">
                  <c:v>0.0653571428571429</c:v>
                </c:pt>
                <c:pt idx="59">
                  <c:v>0.0542149543124583</c:v>
                </c:pt>
                <c:pt idx="60">
                  <c:v>0.0338539561949406</c:v>
                </c:pt>
                <c:pt idx="61">
                  <c:v>0.0367065946739358</c:v>
                </c:pt>
                <c:pt idx="62">
                  <c:v>0.0380562393248267</c:v>
                </c:pt>
                <c:pt idx="63">
                  <c:v>0.0320272440133214</c:v>
                </c:pt>
                <c:pt idx="64">
                  <c:v>0.0468024921226011</c:v>
                </c:pt>
                <c:pt idx="65">
                  <c:v>0.105</c:v>
                </c:pt>
                <c:pt idx="66">
                  <c:v>0.06</c:v>
                </c:pt>
                <c:pt idx="67">
                  <c:v>0.0417599807856533</c:v>
                </c:pt>
                <c:pt idx="68">
                  <c:v>0.015</c:v>
                </c:pt>
                <c:pt idx="69">
                  <c:v>0.0428706714227091</c:v>
                </c:pt>
                <c:pt idx="70">
                  <c:v>0.0169171418986917</c:v>
                </c:pt>
                <c:pt idx="71">
                  <c:v>0.0305932023280147</c:v>
                </c:pt>
                <c:pt idx="72">
                  <c:v>0.0</c:v>
                </c:pt>
                <c:pt idx="73">
                  <c:v>0.0384442915919933</c:v>
                </c:pt>
                <c:pt idx="74">
                  <c:v>0.030559978271457</c:v>
                </c:pt>
                <c:pt idx="75">
                  <c:v>0.015</c:v>
                </c:pt>
                <c:pt idx="76">
                  <c:v>0.0222273844092026</c:v>
                </c:pt>
                <c:pt idx="77">
                  <c:v>0.0222747715591092</c:v>
                </c:pt>
                <c:pt idx="78">
                  <c:v>0.0</c:v>
                </c:pt>
                <c:pt idx="79">
                  <c:v>0.0</c:v>
                </c:pt>
                <c:pt idx="80">
                  <c:v>0.015</c:v>
                </c:pt>
                <c:pt idx="81">
                  <c:v>0.0274628647214854</c:v>
                </c:pt>
                <c:pt idx="82">
                  <c:v>0.0241486642480211</c:v>
                </c:pt>
                <c:pt idx="83">
                  <c:v>0.0</c:v>
                </c:pt>
                <c:pt idx="84">
                  <c:v>0.033420889987639</c:v>
                </c:pt>
                <c:pt idx="85">
                  <c:v>0.0129829984544049</c:v>
                </c:pt>
                <c:pt idx="86">
                  <c:v>0.0266121972570762</c:v>
                </c:pt>
                <c:pt idx="87">
                  <c:v>0.0175786322320012</c:v>
                </c:pt>
                <c:pt idx="88">
                  <c:v>0.0131731209899175</c:v>
                </c:pt>
                <c:pt idx="89">
                  <c:v>0.0102126414358174</c:v>
                </c:pt>
                <c:pt idx="90">
                  <c:v>0.0200631613485358</c:v>
                </c:pt>
                <c:pt idx="91">
                  <c:v>0.0112763466042155</c:v>
                </c:pt>
                <c:pt idx="92">
                  <c:v>0.0296592048112262</c:v>
                </c:pt>
                <c:pt idx="93">
                  <c:v>0.0146690118324272</c:v>
                </c:pt>
                <c:pt idx="94">
                  <c:v>0.00217601547388781</c:v>
                </c:pt>
                <c:pt idx="95">
                  <c:v>0.0190468549422337</c:v>
                </c:pt>
                <c:pt idx="96">
                  <c:v>0.00845230290116378</c:v>
                </c:pt>
                <c:pt idx="97">
                  <c:v>0.00608709795470257</c:v>
                </c:pt>
                <c:pt idx="98">
                  <c:v>0.0300686947988224</c:v>
                </c:pt>
                <c:pt idx="99">
                  <c:v>0.0190228183205578</c:v>
                </c:pt>
                <c:pt idx="100">
                  <c:v>0.00704038183234999</c:v>
                </c:pt>
                <c:pt idx="101">
                  <c:v>0.00350948952879582</c:v>
                </c:pt>
                <c:pt idx="102">
                  <c:v>0.0107900585124339</c:v>
                </c:pt>
                <c:pt idx="103">
                  <c:v>0.004863550391786</c:v>
                </c:pt>
                <c:pt idx="104">
                  <c:v>0.0</c:v>
                </c:pt>
                <c:pt idx="105">
                  <c:v>0.0318447136563876</c:v>
                </c:pt>
                <c:pt idx="106">
                  <c:v>0.00989950980392161</c:v>
                </c:pt>
                <c:pt idx="107">
                  <c:v>0.0121275979400405</c:v>
                </c:pt>
                <c:pt idx="108">
                  <c:v>0.0099187756497948</c:v>
                </c:pt>
                <c:pt idx="109">
                  <c:v>0.00938233759457348</c:v>
                </c:pt>
                <c:pt idx="110">
                  <c:v>0.00794887780548629</c:v>
                </c:pt>
                <c:pt idx="111">
                  <c:v>0.0</c:v>
                </c:pt>
                <c:pt idx="112">
                  <c:v>0.0109819441009152</c:v>
                </c:pt>
                <c:pt idx="113">
                  <c:v>0.0207220961419435</c:v>
                </c:pt>
                <c:pt idx="114">
                  <c:v>0.0</c:v>
                </c:pt>
                <c:pt idx="115">
                  <c:v>0.0049557633973711</c:v>
                </c:pt>
                <c:pt idx="116">
                  <c:v>0.00274064171122996</c:v>
                </c:pt>
                <c:pt idx="117">
                  <c:v>0.00344036697247707</c:v>
                </c:pt>
                <c:pt idx="118">
                  <c:v>0.00125733954241749</c:v>
                </c:pt>
                <c:pt idx="119">
                  <c:v>0.00904735901509134</c:v>
                </c:pt>
                <c:pt idx="120">
                  <c:v>0.0011817617866005</c:v>
                </c:pt>
                <c:pt idx="121">
                  <c:v>0.00623858615611193</c:v>
                </c:pt>
                <c:pt idx="122">
                  <c:v>0.0</c:v>
                </c:pt>
                <c:pt idx="123">
                  <c:v>0.0130595179537629</c:v>
                </c:pt>
                <c:pt idx="124">
                  <c:v>0.0</c:v>
                </c:pt>
                <c:pt idx="125">
                  <c:v>0.0</c:v>
                </c:pt>
                <c:pt idx="126">
                  <c:v>0.00125846400570207</c:v>
                </c:pt>
                <c:pt idx="127">
                  <c:v>0.0</c:v>
                </c:pt>
                <c:pt idx="128">
                  <c:v>0.0</c:v>
                </c:pt>
                <c:pt idx="129">
                  <c:v>0.0</c:v>
                </c:pt>
                <c:pt idx="130">
                  <c:v>0.00153284671532847</c:v>
                </c:pt>
                <c:pt idx="131">
                  <c:v>0.00206218274111676</c:v>
                </c:pt>
                <c:pt idx="132">
                  <c:v>0.0</c:v>
                </c:pt>
                <c:pt idx="133">
                  <c:v>0.0</c:v>
                </c:pt>
                <c:pt idx="134">
                  <c:v>0.0</c:v>
                </c:pt>
                <c:pt idx="135">
                  <c:v>0.0</c:v>
                </c:pt>
                <c:pt idx="136">
                  <c:v>0.00171149144254279</c:v>
                </c:pt>
                <c:pt idx="137">
                  <c:v>0.0</c:v>
                </c:pt>
                <c:pt idx="138">
                  <c:v>0.0</c:v>
                </c:pt>
                <c:pt idx="139">
                  <c:v>0.0</c:v>
                </c:pt>
                <c:pt idx="140">
                  <c:v>0.0</c:v>
                </c:pt>
                <c:pt idx="141">
                  <c:v>0.0</c:v>
                </c:pt>
                <c:pt idx="142">
                  <c:v>0.0</c:v>
                </c:pt>
                <c:pt idx="143">
                  <c:v>0.0</c:v>
                </c:pt>
                <c:pt idx="144">
                  <c:v>0.0</c:v>
                </c:pt>
                <c:pt idx="145">
                  <c:v>0.00381962864721485</c:v>
                </c:pt>
                <c:pt idx="146">
                  <c:v>0.0</c:v>
                </c:pt>
                <c:pt idx="147">
                  <c:v>0.0</c:v>
                </c:pt>
                <c:pt idx="148">
                  <c:v>0.0</c:v>
                </c:pt>
                <c:pt idx="149">
                  <c:v>0.0</c:v>
                </c:pt>
                <c:pt idx="150">
                  <c:v>0.0</c:v>
                </c:pt>
                <c:pt idx="151">
                  <c:v>0.0</c:v>
                </c:pt>
              </c:numCache>
            </c:numRef>
          </c:val>
        </c:ser>
        <c:dLbls>
          <c:showLegendKey val="0"/>
          <c:showVal val="0"/>
          <c:showCatName val="0"/>
          <c:showSerName val="0"/>
          <c:showPercent val="0"/>
          <c:showBubbleSize val="0"/>
        </c:dLbls>
        <c:gapWidth val="150"/>
        <c:overlap val="100"/>
        <c:axId val="420183152"/>
        <c:axId val="433964800"/>
      </c:barChart>
      <c:catAx>
        <c:axId val="420183152"/>
        <c:scaling>
          <c:orientation val="minMax"/>
        </c:scaling>
        <c:delete val="1"/>
        <c:axPos val="b"/>
        <c:majorTickMark val="out"/>
        <c:minorTickMark val="none"/>
        <c:tickLblPos val="none"/>
        <c:crossAx val="433964800"/>
        <c:crosses val="autoZero"/>
        <c:auto val="1"/>
        <c:lblAlgn val="ctr"/>
        <c:lblOffset val="100"/>
        <c:noMultiLvlLbl val="0"/>
      </c:catAx>
      <c:valAx>
        <c:axId val="433964800"/>
        <c:scaling>
          <c:orientation val="minMax"/>
        </c:scaling>
        <c:delete val="0"/>
        <c:axPos val="l"/>
        <c:majorGridlines/>
        <c:numFmt formatCode="0%" sourceLinked="1"/>
        <c:majorTickMark val="out"/>
        <c:minorTickMark val="none"/>
        <c:tickLblPos val="nextTo"/>
        <c:txPr>
          <a:bodyPr/>
          <a:lstStyle/>
          <a:p>
            <a:pPr>
              <a:defRPr sz="1200"/>
            </a:pPr>
            <a:endParaRPr lang="en-US"/>
          </a:p>
        </c:txPr>
        <c:crossAx val="420183152"/>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Average 3*+4* by institution</a:t>
            </a:r>
            <a:endParaRPr lang="en-GB" sz="1600" dirty="0"/>
          </a:p>
        </c:rich>
      </c:tx>
      <c:layout>
        <c:manualLayout>
          <c:xMode val="edge"/>
          <c:yMode val="edge"/>
          <c:x val="0.345571901750349"/>
          <c:y val="0.0693767766702835"/>
        </c:manualLayout>
      </c:layout>
      <c:overlay val="0"/>
    </c:title>
    <c:autoTitleDeleted val="0"/>
    <c:plotArea>
      <c:layout/>
      <c:barChart>
        <c:barDir val="col"/>
        <c:grouping val="stacked"/>
        <c:varyColors val="0"/>
        <c:ser>
          <c:idx val="0"/>
          <c:order val="0"/>
          <c:tx>
            <c:strRef>
              <c:f>Sheet3!$E$2</c:f>
              <c:strCache>
                <c:ptCount val="1"/>
                <c:pt idx="0">
                  <c:v>Outputs (65%)</c:v>
                </c:pt>
              </c:strCache>
            </c:strRef>
          </c:tx>
          <c:invertIfNegative val="0"/>
          <c:val>
            <c:numRef>
              <c:f>Sheet3!$E$3:$E$154</c:f>
              <c:numCache>
                <c:formatCode>0%</c:formatCode>
                <c:ptCount val="152"/>
                <c:pt idx="0">
                  <c:v>0.59865</c:v>
                </c:pt>
                <c:pt idx="1">
                  <c:v>0.567147604035309</c:v>
                </c:pt>
                <c:pt idx="2">
                  <c:v>0.562845279108255</c:v>
                </c:pt>
                <c:pt idx="3">
                  <c:v>0.549900000000001</c:v>
                </c:pt>
                <c:pt idx="4">
                  <c:v>0.540130668293344</c:v>
                </c:pt>
                <c:pt idx="5">
                  <c:v>0.541513044342574</c:v>
                </c:pt>
                <c:pt idx="6">
                  <c:v>0.543927702093278</c:v>
                </c:pt>
                <c:pt idx="7">
                  <c:v>0.539574060400038</c:v>
                </c:pt>
                <c:pt idx="8">
                  <c:v>0.53264692436028</c:v>
                </c:pt>
                <c:pt idx="9">
                  <c:v>0.543763685154941</c:v>
                </c:pt>
                <c:pt idx="10">
                  <c:v>0.540451497443391</c:v>
                </c:pt>
                <c:pt idx="11">
                  <c:v>0.521438942095676</c:v>
                </c:pt>
                <c:pt idx="12">
                  <c:v>0.519961123447772</c:v>
                </c:pt>
                <c:pt idx="13">
                  <c:v>0.52087966908065</c:v>
                </c:pt>
                <c:pt idx="14">
                  <c:v>0.505225295984109</c:v>
                </c:pt>
                <c:pt idx="15">
                  <c:v>0.512555245842989</c:v>
                </c:pt>
                <c:pt idx="16">
                  <c:v>0.503128068102004</c:v>
                </c:pt>
                <c:pt idx="17">
                  <c:v>0.494</c:v>
                </c:pt>
                <c:pt idx="18">
                  <c:v>0.492501797121125</c:v>
                </c:pt>
                <c:pt idx="19">
                  <c:v>0.509845517468691</c:v>
                </c:pt>
                <c:pt idx="20">
                  <c:v>0.493197101193984</c:v>
                </c:pt>
                <c:pt idx="21">
                  <c:v>0.494501407807973</c:v>
                </c:pt>
                <c:pt idx="22">
                  <c:v>0.491920078475336</c:v>
                </c:pt>
                <c:pt idx="23">
                  <c:v>0.488658156344886</c:v>
                </c:pt>
                <c:pt idx="24">
                  <c:v>0.499548139543851</c:v>
                </c:pt>
                <c:pt idx="25">
                  <c:v>0.492675446986037</c:v>
                </c:pt>
                <c:pt idx="26">
                  <c:v>0.53105</c:v>
                </c:pt>
                <c:pt idx="27">
                  <c:v>0.49531458610666</c:v>
                </c:pt>
                <c:pt idx="28">
                  <c:v>0.497696709877877</c:v>
                </c:pt>
                <c:pt idx="29">
                  <c:v>0.488576270022468</c:v>
                </c:pt>
                <c:pt idx="30">
                  <c:v>0.496347910771428</c:v>
                </c:pt>
                <c:pt idx="31">
                  <c:v>0.487649218893948</c:v>
                </c:pt>
                <c:pt idx="32">
                  <c:v>0.494773372503463</c:v>
                </c:pt>
                <c:pt idx="33">
                  <c:v>0.465592045454545</c:v>
                </c:pt>
                <c:pt idx="34">
                  <c:v>0.480335869565218</c:v>
                </c:pt>
                <c:pt idx="35">
                  <c:v>0.494627756587134</c:v>
                </c:pt>
                <c:pt idx="36">
                  <c:v>0.47255</c:v>
                </c:pt>
                <c:pt idx="37">
                  <c:v>0.481554104960866</c:v>
                </c:pt>
                <c:pt idx="38">
                  <c:v>0.480257142857143</c:v>
                </c:pt>
                <c:pt idx="39">
                  <c:v>0.448443218771918</c:v>
                </c:pt>
                <c:pt idx="40">
                  <c:v>0.475263151858356</c:v>
                </c:pt>
                <c:pt idx="41">
                  <c:v>0.477675166725167</c:v>
                </c:pt>
                <c:pt idx="42">
                  <c:v>0.501360630830934</c:v>
                </c:pt>
                <c:pt idx="43">
                  <c:v>0.481577788793981</c:v>
                </c:pt>
                <c:pt idx="44">
                  <c:v>0.465529275306749</c:v>
                </c:pt>
                <c:pt idx="45">
                  <c:v>0.474094290620305</c:v>
                </c:pt>
                <c:pt idx="46">
                  <c:v>0.417300000000001</c:v>
                </c:pt>
                <c:pt idx="47">
                  <c:v>0.455526096347238</c:v>
                </c:pt>
                <c:pt idx="48">
                  <c:v>0.469331592715364</c:v>
                </c:pt>
                <c:pt idx="49">
                  <c:v>0.464559229311434</c:v>
                </c:pt>
                <c:pt idx="50">
                  <c:v>0.467139747317228</c:v>
                </c:pt>
                <c:pt idx="51">
                  <c:v>0.461870475401052</c:v>
                </c:pt>
                <c:pt idx="52">
                  <c:v>0.467702328940511</c:v>
                </c:pt>
                <c:pt idx="53">
                  <c:v>0.43355</c:v>
                </c:pt>
                <c:pt idx="54">
                  <c:v>0.460997304614887</c:v>
                </c:pt>
                <c:pt idx="55">
                  <c:v>0.42575</c:v>
                </c:pt>
                <c:pt idx="56">
                  <c:v>0.44597424803296</c:v>
                </c:pt>
                <c:pt idx="57">
                  <c:v>0.44252230291146</c:v>
                </c:pt>
                <c:pt idx="58">
                  <c:v>0.447879395051498</c:v>
                </c:pt>
                <c:pt idx="59">
                  <c:v>0.447047852086893</c:v>
                </c:pt>
                <c:pt idx="60">
                  <c:v>0.410800000000001</c:v>
                </c:pt>
                <c:pt idx="61">
                  <c:v>0.447937991266376</c:v>
                </c:pt>
                <c:pt idx="62">
                  <c:v>0.426720219523067</c:v>
                </c:pt>
                <c:pt idx="63">
                  <c:v>0.450514432622785</c:v>
                </c:pt>
                <c:pt idx="64">
                  <c:v>0.46264342554338</c:v>
                </c:pt>
                <c:pt idx="65">
                  <c:v>0.419551897672469</c:v>
                </c:pt>
                <c:pt idx="66">
                  <c:v>0.3757</c:v>
                </c:pt>
                <c:pt idx="67">
                  <c:v>0.406320631424377</c:v>
                </c:pt>
                <c:pt idx="68">
                  <c:v>0.391950000000001</c:v>
                </c:pt>
                <c:pt idx="69">
                  <c:v>0.373663699513033</c:v>
                </c:pt>
                <c:pt idx="70">
                  <c:v>0.396534491303388</c:v>
                </c:pt>
                <c:pt idx="71">
                  <c:v>0.37765</c:v>
                </c:pt>
                <c:pt idx="72">
                  <c:v>0.429922342925463</c:v>
                </c:pt>
                <c:pt idx="73">
                  <c:v>0.427796595102315</c:v>
                </c:pt>
                <c:pt idx="74">
                  <c:v>0.410103511955594</c:v>
                </c:pt>
                <c:pt idx="75">
                  <c:v>0.390278957467222</c:v>
                </c:pt>
                <c:pt idx="76">
                  <c:v>0.418832114953833</c:v>
                </c:pt>
                <c:pt idx="77">
                  <c:v>0.405004137931034</c:v>
                </c:pt>
                <c:pt idx="78">
                  <c:v>0.3601</c:v>
                </c:pt>
                <c:pt idx="79">
                  <c:v>0.3562</c:v>
                </c:pt>
                <c:pt idx="80">
                  <c:v>0.387808056964496</c:v>
                </c:pt>
                <c:pt idx="81">
                  <c:v>0.2886</c:v>
                </c:pt>
                <c:pt idx="82">
                  <c:v>0.399262685608225</c:v>
                </c:pt>
                <c:pt idx="83">
                  <c:v>0.372629724597727</c:v>
                </c:pt>
                <c:pt idx="84">
                  <c:v>0.386894918856261</c:v>
                </c:pt>
                <c:pt idx="85">
                  <c:v>0.365835301411675</c:v>
                </c:pt>
                <c:pt idx="86">
                  <c:v>0.29965</c:v>
                </c:pt>
                <c:pt idx="87">
                  <c:v>0.337235819430815</c:v>
                </c:pt>
                <c:pt idx="88">
                  <c:v>0.399100000000001</c:v>
                </c:pt>
                <c:pt idx="89">
                  <c:v>0.361006264617442</c:v>
                </c:pt>
                <c:pt idx="90">
                  <c:v>0.38304160130719</c:v>
                </c:pt>
                <c:pt idx="91">
                  <c:v>0.39053012839218</c:v>
                </c:pt>
                <c:pt idx="92">
                  <c:v>0.383963187130285</c:v>
                </c:pt>
                <c:pt idx="93">
                  <c:v>0.363527163164402</c:v>
                </c:pt>
                <c:pt idx="94">
                  <c:v>0.333203244196538</c:v>
                </c:pt>
                <c:pt idx="95">
                  <c:v>0.400338808490111</c:v>
                </c:pt>
                <c:pt idx="96">
                  <c:v>0.377334690366973</c:v>
                </c:pt>
                <c:pt idx="97">
                  <c:v>0.362257210098417</c:v>
                </c:pt>
                <c:pt idx="98">
                  <c:v>0.333487180430385</c:v>
                </c:pt>
                <c:pt idx="99">
                  <c:v>0.341560105407883</c:v>
                </c:pt>
                <c:pt idx="100">
                  <c:v>0.391974355971898</c:v>
                </c:pt>
                <c:pt idx="101">
                  <c:v>0.391664088181581</c:v>
                </c:pt>
                <c:pt idx="102">
                  <c:v>0.352300000000001</c:v>
                </c:pt>
                <c:pt idx="103">
                  <c:v>0.350126082625137</c:v>
                </c:pt>
                <c:pt idx="104">
                  <c:v>0.325000000000001</c:v>
                </c:pt>
                <c:pt idx="105">
                  <c:v>0.350886178061978</c:v>
                </c:pt>
                <c:pt idx="106">
                  <c:v>0.314376717557254</c:v>
                </c:pt>
                <c:pt idx="107">
                  <c:v>0.368579575328616</c:v>
                </c:pt>
                <c:pt idx="108">
                  <c:v>0.35129760199946</c:v>
                </c:pt>
                <c:pt idx="109">
                  <c:v>0.389851889452906</c:v>
                </c:pt>
                <c:pt idx="110">
                  <c:v>0.333951312006479</c:v>
                </c:pt>
                <c:pt idx="111">
                  <c:v>0.2665</c:v>
                </c:pt>
                <c:pt idx="112">
                  <c:v>0.333725760943913</c:v>
                </c:pt>
                <c:pt idx="113">
                  <c:v>0.341957002617801</c:v>
                </c:pt>
                <c:pt idx="114">
                  <c:v>0.3484</c:v>
                </c:pt>
                <c:pt idx="115">
                  <c:v>0.346648566084789</c:v>
                </c:pt>
                <c:pt idx="116">
                  <c:v>0.304447678916828</c:v>
                </c:pt>
                <c:pt idx="117">
                  <c:v>0.298222846715328</c:v>
                </c:pt>
                <c:pt idx="118">
                  <c:v>0.296666237942122</c:v>
                </c:pt>
                <c:pt idx="119">
                  <c:v>0.315951155262533</c:v>
                </c:pt>
                <c:pt idx="120">
                  <c:v>0.326395685279189</c:v>
                </c:pt>
                <c:pt idx="121">
                  <c:v>0.31620935828877</c:v>
                </c:pt>
                <c:pt idx="122">
                  <c:v>0.3575</c:v>
                </c:pt>
                <c:pt idx="123">
                  <c:v>0.290800668228163</c:v>
                </c:pt>
                <c:pt idx="124">
                  <c:v>0.337350000000001</c:v>
                </c:pt>
                <c:pt idx="125">
                  <c:v>0.254222577471717</c:v>
                </c:pt>
                <c:pt idx="126">
                  <c:v>0.278185161290323</c:v>
                </c:pt>
                <c:pt idx="127">
                  <c:v>0.299116023564066</c:v>
                </c:pt>
                <c:pt idx="128">
                  <c:v>0.263980722021661</c:v>
                </c:pt>
                <c:pt idx="129">
                  <c:v>0.220649474335189</c:v>
                </c:pt>
                <c:pt idx="130">
                  <c:v>0.29941069364162</c:v>
                </c:pt>
                <c:pt idx="131">
                  <c:v>0.275320058997051</c:v>
                </c:pt>
                <c:pt idx="132">
                  <c:v>0.216861445095314</c:v>
                </c:pt>
                <c:pt idx="133">
                  <c:v>0.216193300041615</c:v>
                </c:pt>
                <c:pt idx="134">
                  <c:v>0.221977177033493</c:v>
                </c:pt>
                <c:pt idx="135">
                  <c:v>0.24684819657349</c:v>
                </c:pt>
                <c:pt idx="136">
                  <c:v>0.225226721678892</c:v>
                </c:pt>
                <c:pt idx="137">
                  <c:v>0.243887678207739</c:v>
                </c:pt>
                <c:pt idx="138">
                  <c:v>0.229446948356808</c:v>
                </c:pt>
                <c:pt idx="139">
                  <c:v>0.198564827586207</c:v>
                </c:pt>
                <c:pt idx="140">
                  <c:v>0.225199266862171</c:v>
                </c:pt>
                <c:pt idx="141">
                  <c:v>0.211587172284644</c:v>
                </c:pt>
                <c:pt idx="142">
                  <c:v>0.263101627284887</c:v>
                </c:pt>
                <c:pt idx="143">
                  <c:v>0.189503959118873</c:v>
                </c:pt>
                <c:pt idx="144">
                  <c:v>0.203472636815921</c:v>
                </c:pt>
                <c:pt idx="145">
                  <c:v>0.216081759656652</c:v>
                </c:pt>
                <c:pt idx="146">
                  <c:v>0.187851820728291</c:v>
                </c:pt>
                <c:pt idx="147">
                  <c:v>0.190147398030942</c:v>
                </c:pt>
                <c:pt idx="148">
                  <c:v>0.154828059701493</c:v>
                </c:pt>
                <c:pt idx="149">
                  <c:v>0.168077419354839</c:v>
                </c:pt>
                <c:pt idx="150">
                  <c:v>0.1521</c:v>
                </c:pt>
                <c:pt idx="151">
                  <c:v>0.0689</c:v>
                </c:pt>
              </c:numCache>
            </c:numRef>
          </c:val>
        </c:ser>
        <c:ser>
          <c:idx val="1"/>
          <c:order val="1"/>
          <c:tx>
            <c:strRef>
              <c:f>Sheet3!$F$2</c:f>
              <c:strCache>
                <c:ptCount val="1"/>
                <c:pt idx="0">
                  <c:v>Impact (20%)</c:v>
                </c:pt>
              </c:strCache>
            </c:strRef>
          </c:tx>
          <c:invertIfNegative val="0"/>
          <c:val>
            <c:numRef>
              <c:f>Sheet3!$F$3:$F$154</c:f>
              <c:numCache>
                <c:formatCode>0%</c:formatCode>
                <c:ptCount val="152"/>
                <c:pt idx="0">
                  <c:v>0.2</c:v>
                </c:pt>
                <c:pt idx="1">
                  <c:v>0.2</c:v>
                </c:pt>
                <c:pt idx="2">
                  <c:v>0.194280390815207</c:v>
                </c:pt>
                <c:pt idx="3">
                  <c:v>0.2</c:v>
                </c:pt>
                <c:pt idx="4">
                  <c:v>0.192394263250644</c:v>
                </c:pt>
                <c:pt idx="5">
                  <c:v>0.183615656180992</c:v>
                </c:pt>
                <c:pt idx="6">
                  <c:v>0.181411334510881</c:v>
                </c:pt>
                <c:pt idx="7">
                  <c:v>0.183153958667978</c:v>
                </c:pt>
                <c:pt idx="8">
                  <c:v>0.192141789266137</c:v>
                </c:pt>
                <c:pt idx="9">
                  <c:v>0.177787901319466</c:v>
                </c:pt>
                <c:pt idx="10">
                  <c:v>0.179990796201607</c:v>
                </c:pt>
                <c:pt idx="11">
                  <c:v>0.189711494583454</c:v>
                </c:pt>
                <c:pt idx="12">
                  <c:v>0.18810511322133</c:v>
                </c:pt>
                <c:pt idx="13">
                  <c:v>0.17833902027027</c:v>
                </c:pt>
                <c:pt idx="14">
                  <c:v>0.185093526583636</c:v>
                </c:pt>
                <c:pt idx="15">
                  <c:v>0.17993799872451</c:v>
                </c:pt>
                <c:pt idx="16">
                  <c:v>0.181392357771895</c:v>
                </c:pt>
                <c:pt idx="17">
                  <c:v>0.2</c:v>
                </c:pt>
                <c:pt idx="18">
                  <c:v>0.186700868536021</c:v>
                </c:pt>
                <c:pt idx="19">
                  <c:v>0.178646451329378</c:v>
                </c:pt>
                <c:pt idx="20">
                  <c:v>0.18387419098619</c:v>
                </c:pt>
                <c:pt idx="21">
                  <c:v>0.181732341935337</c:v>
                </c:pt>
                <c:pt idx="22">
                  <c:v>0.185573915143153</c:v>
                </c:pt>
                <c:pt idx="23">
                  <c:v>0.184711626474796</c:v>
                </c:pt>
                <c:pt idx="24">
                  <c:v>0.1823384295051</c:v>
                </c:pt>
                <c:pt idx="25">
                  <c:v>0.187739891020547</c:v>
                </c:pt>
                <c:pt idx="26">
                  <c:v>0.1564</c:v>
                </c:pt>
                <c:pt idx="27">
                  <c:v>0.175939653345649</c:v>
                </c:pt>
                <c:pt idx="28">
                  <c:v>0.17331644310107</c:v>
                </c:pt>
                <c:pt idx="29">
                  <c:v>0.180796299766235</c:v>
                </c:pt>
                <c:pt idx="30">
                  <c:v>0.174265860947294</c:v>
                </c:pt>
                <c:pt idx="31">
                  <c:v>0.180471511673817</c:v>
                </c:pt>
                <c:pt idx="32">
                  <c:v>0.161258120727403</c:v>
                </c:pt>
                <c:pt idx="33">
                  <c:v>0.19225</c:v>
                </c:pt>
                <c:pt idx="34">
                  <c:v>0.178519712613395</c:v>
                </c:pt>
                <c:pt idx="35">
                  <c:v>0.180565817237462</c:v>
                </c:pt>
                <c:pt idx="36">
                  <c:v>0.171</c:v>
                </c:pt>
                <c:pt idx="37">
                  <c:v>0.176697102314319</c:v>
                </c:pt>
                <c:pt idx="38">
                  <c:v>0.165714285714286</c:v>
                </c:pt>
                <c:pt idx="39">
                  <c:v>0.190973793279347</c:v>
                </c:pt>
                <c:pt idx="40">
                  <c:v>0.172976129887818</c:v>
                </c:pt>
                <c:pt idx="41">
                  <c:v>0.183065426465427</c:v>
                </c:pt>
                <c:pt idx="42">
                  <c:v>0.148837736507107</c:v>
                </c:pt>
                <c:pt idx="43">
                  <c:v>0.167742186970375</c:v>
                </c:pt>
                <c:pt idx="44">
                  <c:v>0.167101657621519</c:v>
                </c:pt>
                <c:pt idx="45">
                  <c:v>0.170574801459541</c:v>
                </c:pt>
                <c:pt idx="46">
                  <c:v>0.2</c:v>
                </c:pt>
                <c:pt idx="47">
                  <c:v>0.176519634608517</c:v>
                </c:pt>
                <c:pt idx="48">
                  <c:v>0.159668920484045</c:v>
                </c:pt>
                <c:pt idx="49">
                  <c:v>0.172093114339861</c:v>
                </c:pt>
                <c:pt idx="50">
                  <c:v>0.171609626262092</c:v>
                </c:pt>
                <c:pt idx="51">
                  <c:v>0.170721474262367</c:v>
                </c:pt>
                <c:pt idx="52">
                  <c:v>0.159704844017572</c:v>
                </c:pt>
                <c:pt idx="53">
                  <c:v>0.2</c:v>
                </c:pt>
                <c:pt idx="54">
                  <c:v>0.176747433928716</c:v>
                </c:pt>
                <c:pt idx="55">
                  <c:v>0.1664</c:v>
                </c:pt>
                <c:pt idx="56">
                  <c:v>0.161741818970324</c:v>
                </c:pt>
                <c:pt idx="57">
                  <c:v>0.170449348577507</c:v>
                </c:pt>
                <c:pt idx="58">
                  <c:v>0.164216205246157</c:v>
                </c:pt>
                <c:pt idx="59">
                  <c:v>0.162065779838906</c:v>
                </c:pt>
                <c:pt idx="60">
                  <c:v>0.2</c:v>
                </c:pt>
                <c:pt idx="61">
                  <c:v>0.158203554029836</c:v>
                </c:pt>
                <c:pt idx="62">
                  <c:v>0.171365010028973</c:v>
                </c:pt>
                <c:pt idx="63">
                  <c:v>0.150080620387368</c:v>
                </c:pt>
                <c:pt idx="64">
                  <c:v>0.18</c:v>
                </c:pt>
                <c:pt idx="65">
                  <c:v>0.155660306143846</c:v>
                </c:pt>
                <c:pt idx="66">
                  <c:v>0.2</c:v>
                </c:pt>
                <c:pt idx="67">
                  <c:v>0.173421439060206</c:v>
                </c:pt>
                <c:pt idx="68">
                  <c:v>0.2</c:v>
                </c:pt>
                <c:pt idx="69">
                  <c:v>0.1831566886279</c:v>
                </c:pt>
                <c:pt idx="70">
                  <c:v>0.157934215095174</c:v>
                </c:pt>
                <c:pt idx="71">
                  <c:v>0.2</c:v>
                </c:pt>
                <c:pt idx="72">
                  <c:v>0.14409397262533</c:v>
                </c:pt>
                <c:pt idx="73">
                  <c:v>0.157893324387789</c:v>
                </c:pt>
                <c:pt idx="74">
                  <c:v>0.142144918872758</c:v>
                </c:pt>
                <c:pt idx="75">
                  <c:v>0.169596194435562</c:v>
                </c:pt>
                <c:pt idx="76">
                  <c:v>0.134694962574441</c:v>
                </c:pt>
                <c:pt idx="77">
                  <c:v>0.14516326259947</c:v>
                </c:pt>
                <c:pt idx="78">
                  <c:v>0.18</c:v>
                </c:pt>
                <c:pt idx="79">
                  <c:v>0.18</c:v>
                </c:pt>
                <c:pt idx="80">
                  <c:v>0.160821196750967</c:v>
                </c:pt>
                <c:pt idx="81">
                  <c:v>0.2</c:v>
                </c:pt>
                <c:pt idx="82">
                  <c:v>0.1443483247668</c:v>
                </c:pt>
                <c:pt idx="83">
                  <c:v>0.149307809159446</c:v>
                </c:pt>
                <c:pt idx="84">
                  <c:v>0.150208346213293</c:v>
                </c:pt>
                <c:pt idx="85">
                  <c:v>0.132271939925774</c:v>
                </c:pt>
                <c:pt idx="86">
                  <c:v>0.16</c:v>
                </c:pt>
                <c:pt idx="87">
                  <c:v>0.172516584887145</c:v>
                </c:pt>
                <c:pt idx="88">
                  <c:v>0.12</c:v>
                </c:pt>
                <c:pt idx="89">
                  <c:v>0.158094353491481</c:v>
                </c:pt>
                <c:pt idx="90">
                  <c:v>0.142003921568627</c:v>
                </c:pt>
                <c:pt idx="91">
                  <c:v>0.109788969944558</c:v>
                </c:pt>
                <c:pt idx="92">
                  <c:v>0.130443716635406</c:v>
                </c:pt>
                <c:pt idx="93">
                  <c:v>0.14348108776267</c:v>
                </c:pt>
                <c:pt idx="94">
                  <c:v>0.174440160774342</c:v>
                </c:pt>
                <c:pt idx="95">
                  <c:v>0.129789602582656</c:v>
                </c:pt>
                <c:pt idx="96">
                  <c:v>0.151788990825688</c:v>
                </c:pt>
                <c:pt idx="97">
                  <c:v>0.125499358151477</c:v>
                </c:pt>
                <c:pt idx="98">
                  <c:v>0.142793577340445</c:v>
                </c:pt>
                <c:pt idx="99">
                  <c:v>0.147297616865262</c:v>
                </c:pt>
                <c:pt idx="100">
                  <c:v>0.105667447306792</c:v>
                </c:pt>
                <c:pt idx="101">
                  <c:v>0.102885468301591</c:v>
                </c:pt>
                <c:pt idx="102">
                  <c:v>0.1</c:v>
                </c:pt>
                <c:pt idx="103">
                  <c:v>0.127075183995446</c:v>
                </c:pt>
                <c:pt idx="104">
                  <c:v>0.18</c:v>
                </c:pt>
                <c:pt idx="105">
                  <c:v>0.145558288243974</c:v>
                </c:pt>
                <c:pt idx="106">
                  <c:v>0.122695069114917</c:v>
                </c:pt>
                <c:pt idx="107">
                  <c:v>0.11113731041456</c:v>
                </c:pt>
                <c:pt idx="108">
                  <c:v>0.127588894893272</c:v>
                </c:pt>
                <c:pt idx="109">
                  <c:v>0.0916749012972366</c:v>
                </c:pt>
                <c:pt idx="110">
                  <c:v>0.108993334683135</c:v>
                </c:pt>
                <c:pt idx="111">
                  <c:v>0.2</c:v>
                </c:pt>
                <c:pt idx="112">
                  <c:v>0.106668946648427</c:v>
                </c:pt>
                <c:pt idx="113">
                  <c:v>0.101099738219895</c:v>
                </c:pt>
                <c:pt idx="114">
                  <c:v>0.1</c:v>
                </c:pt>
                <c:pt idx="115">
                  <c:v>0.108503740648379</c:v>
                </c:pt>
                <c:pt idx="116">
                  <c:v>0.113617021276596</c:v>
                </c:pt>
                <c:pt idx="117">
                  <c:v>0.103843503649635</c:v>
                </c:pt>
                <c:pt idx="118">
                  <c:v>0.11256492703438</c:v>
                </c:pt>
                <c:pt idx="119">
                  <c:v>0.0931582323592305</c:v>
                </c:pt>
                <c:pt idx="120">
                  <c:v>0.0856006768189509</c:v>
                </c:pt>
                <c:pt idx="121">
                  <c:v>0.109233511586453</c:v>
                </c:pt>
                <c:pt idx="122">
                  <c:v>0.08</c:v>
                </c:pt>
                <c:pt idx="123">
                  <c:v>0.107004684486085</c:v>
                </c:pt>
                <c:pt idx="124">
                  <c:v>0.08</c:v>
                </c:pt>
                <c:pt idx="125">
                  <c:v>0.100951795376291</c:v>
                </c:pt>
                <c:pt idx="126">
                  <c:v>0.10912158808933</c:v>
                </c:pt>
                <c:pt idx="127">
                  <c:v>0.0681826215022091</c:v>
                </c:pt>
                <c:pt idx="128">
                  <c:v>0.098482310469314</c:v>
                </c:pt>
                <c:pt idx="129">
                  <c:v>0.103228200371058</c:v>
                </c:pt>
                <c:pt idx="130">
                  <c:v>0.0520409070698088</c:v>
                </c:pt>
                <c:pt idx="131">
                  <c:v>0.0766961651917404</c:v>
                </c:pt>
                <c:pt idx="132">
                  <c:v>0.0874480738681493</c:v>
                </c:pt>
                <c:pt idx="133">
                  <c:v>0.0799001248439453</c:v>
                </c:pt>
                <c:pt idx="134">
                  <c:v>0.0882679425837326</c:v>
                </c:pt>
                <c:pt idx="135">
                  <c:v>0.0546137661556959</c:v>
                </c:pt>
                <c:pt idx="136">
                  <c:v>0.0515823145884271</c:v>
                </c:pt>
                <c:pt idx="137">
                  <c:v>0.069164969450102</c:v>
                </c:pt>
                <c:pt idx="138">
                  <c:v>0.0637110870350309</c:v>
                </c:pt>
                <c:pt idx="139">
                  <c:v>0.0785570291777189</c:v>
                </c:pt>
                <c:pt idx="140">
                  <c:v>0.0680938416422288</c:v>
                </c:pt>
                <c:pt idx="141">
                  <c:v>0.0745692883895131</c:v>
                </c:pt>
                <c:pt idx="142">
                  <c:v>0.02447614801605</c:v>
                </c:pt>
                <c:pt idx="143">
                  <c:v>0.0614367930144871</c:v>
                </c:pt>
                <c:pt idx="144">
                  <c:v>0.0298507462686567</c:v>
                </c:pt>
                <c:pt idx="145">
                  <c:v>0.00686695278969958</c:v>
                </c:pt>
                <c:pt idx="146">
                  <c:v>0.0329411764705883</c:v>
                </c:pt>
                <c:pt idx="147">
                  <c:v>0.0</c:v>
                </c:pt>
                <c:pt idx="148">
                  <c:v>0.0357910447761195</c:v>
                </c:pt>
                <c:pt idx="149">
                  <c:v>0.0</c:v>
                </c:pt>
                <c:pt idx="150">
                  <c:v>0.0</c:v>
                </c:pt>
                <c:pt idx="151">
                  <c:v>0.0</c:v>
                </c:pt>
              </c:numCache>
            </c:numRef>
          </c:val>
        </c:ser>
        <c:ser>
          <c:idx val="2"/>
          <c:order val="2"/>
          <c:tx>
            <c:strRef>
              <c:f>Sheet3!$G$2</c:f>
              <c:strCache>
                <c:ptCount val="1"/>
                <c:pt idx="0">
                  <c:v>Environment (15%)</c:v>
                </c:pt>
              </c:strCache>
            </c:strRef>
          </c:tx>
          <c:invertIfNegative val="0"/>
          <c:val>
            <c:numRef>
              <c:f>Sheet3!$G$3:$G$154</c:f>
              <c:numCache>
                <c:formatCode>0%</c:formatCode>
                <c:ptCount val="152"/>
                <c:pt idx="0">
                  <c:v>0.15</c:v>
                </c:pt>
                <c:pt idx="1">
                  <c:v>0.15</c:v>
                </c:pt>
                <c:pt idx="2">
                  <c:v>0.15</c:v>
                </c:pt>
                <c:pt idx="3">
                  <c:v>0.15</c:v>
                </c:pt>
                <c:pt idx="4">
                  <c:v>0.142132625050834</c:v>
                </c:pt>
                <c:pt idx="5">
                  <c:v>0.14845540474514</c:v>
                </c:pt>
                <c:pt idx="6">
                  <c:v>0.147782752076366</c:v>
                </c:pt>
                <c:pt idx="7">
                  <c:v>0.148626866229189</c:v>
                </c:pt>
                <c:pt idx="8">
                  <c:v>0.143979264619851</c:v>
                </c:pt>
                <c:pt idx="9">
                  <c:v>0.143058301457</c:v>
                </c:pt>
                <c:pt idx="10">
                  <c:v>0.139237638079337</c:v>
                </c:pt>
                <c:pt idx="11">
                  <c:v>0.143669830313489</c:v>
                </c:pt>
                <c:pt idx="12">
                  <c:v>0.144346649013879</c:v>
                </c:pt>
                <c:pt idx="13">
                  <c:v>0.144815514483899</c:v>
                </c:pt>
                <c:pt idx="14">
                  <c:v>0.143678366132562</c:v>
                </c:pt>
                <c:pt idx="15">
                  <c:v>0.140773304919971</c:v>
                </c:pt>
                <c:pt idx="16">
                  <c:v>0.147091364336269</c:v>
                </c:pt>
                <c:pt idx="17">
                  <c:v>0.135</c:v>
                </c:pt>
                <c:pt idx="18">
                  <c:v>0.147570296590256</c:v>
                </c:pt>
                <c:pt idx="19">
                  <c:v>0.137172050098879</c:v>
                </c:pt>
                <c:pt idx="20">
                  <c:v>0.148419444515617</c:v>
                </c:pt>
                <c:pt idx="21">
                  <c:v>0.148092999178588</c:v>
                </c:pt>
                <c:pt idx="22">
                  <c:v>0.146301741979993</c:v>
                </c:pt>
                <c:pt idx="23">
                  <c:v>0.14868276939987</c:v>
                </c:pt>
                <c:pt idx="24">
                  <c:v>0.139828462087181</c:v>
                </c:pt>
                <c:pt idx="25">
                  <c:v>0.138809385287774</c:v>
                </c:pt>
                <c:pt idx="26">
                  <c:v>0.13125</c:v>
                </c:pt>
                <c:pt idx="27">
                  <c:v>0.143747283273113</c:v>
                </c:pt>
                <c:pt idx="28">
                  <c:v>0.143661176089589</c:v>
                </c:pt>
                <c:pt idx="29">
                  <c:v>0.142081574782379</c:v>
                </c:pt>
                <c:pt idx="30">
                  <c:v>0.137548924972893</c:v>
                </c:pt>
                <c:pt idx="31">
                  <c:v>0.139908382906478</c:v>
                </c:pt>
                <c:pt idx="32">
                  <c:v>0.15</c:v>
                </c:pt>
                <c:pt idx="33">
                  <c:v>0.145525568181818</c:v>
                </c:pt>
                <c:pt idx="34">
                  <c:v>0.142298078155485</c:v>
                </c:pt>
                <c:pt idx="35">
                  <c:v>0.125591218957961</c:v>
                </c:pt>
                <c:pt idx="36">
                  <c:v>0.15</c:v>
                </c:pt>
                <c:pt idx="37">
                  <c:v>0.133385719916662</c:v>
                </c:pt>
                <c:pt idx="38">
                  <c:v>0.143571428571429</c:v>
                </c:pt>
                <c:pt idx="39">
                  <c:v>0.15</c:v>
                </c:pt>
                <c:pt idx="40">
                  <c:v>0.140897839683166</c:v>
                </c:pt>
                <c:pt idx="41">
                  <c:v>0.121837110765682</c:v>
                </c:pt>
                <c:pt idx="42">
                  <c:v>0.132027775961287</c:v>
                </c:pt>
                <c:pt idx="43">
                  <c:v>0.131009380719951</c:v>
                </c:pt>
                <c:pt idx="44">
                  <c:v>0.141568472746579</c:v>
                </c:pt>
                <c:pt idx="45">
                  <c:v>0.123444140373471</c:v>
                </c:pt>
                <c:pt idx="46">
                  <c:v>0.15</c:v>
                </c:pt>
                <c:pt idx="47">
                  <c:v>0.132113513840412</c:v>
                </c:pt>
                <c:pt idx="48">
                  <c:v>0.130884944486601</c:v>
                </c:pt>
                <c:pt idx="49">
                  <c:v>0.119620972836387</c:v>
                </c:pt>
                <c:pt idx="50">
                  <c:v>0.117350299994714</c:v>
                </c:pt>
                <c:pt idx="51">
                  <c:v>0.122586971264945</c:v>
                </c:pt>
                <c:pt idx="52">
                  <c:v>0.12643874246147</c:v>
                </c:pt>
                <c:pt idx="53">
                  <c:v>0.12</c:v>
                </c:pt>
                <c:pt idx="54">
                  <c:v>0.107023357310273</c:v>
                </c:pt>
                <c:pt idx="55">
                  <c:v>0.15</c:v>
                </c:pt>
                <c:pt idx="56">
                  <c:v>0.130478672325135</c:v>
                </c:pt>
                <c:pt idx="57">
                  <c:v>0.12339865561021</c:v>
                </c:pt>
                <c:pt idx="58">
                  <c:v>0.120388261259281</c:v>
                </c:pt>
                <c:pt idx="59">
                  <c:v>0.122215378630705</c:v>
                </c:pt>
                <c:pt idx="60">
                  <c:v>0.12</c:v>
                </c:pt>
                <c:pt idx="61">
                  <c:v>0.117099351288588</c:v>
                </c:pt>
                <c:pt idx="62">
                  <c:v>0.118674504123022</c:v>
                </c:pt>
                <c:pt idx="63">
                  <c:v>0.10816318885101</c:v>
                </c:pt>
                <c:pt idx="64">
                  <c:v>0.0569842374708101</c:v>
                </c:pt>
                <c:pt idx="65">
                  <c:v>0.123839641434263</c:v>
                </c:pt>
                <c:pt idx="66">
                  <c:v>0.12</c:v>
                </c:pt>
                <c:pt idx="67">
                  <c:v>0.111183920704846</c:v>
                </c:pt>
                <c:pt idx="68">
                  <c:v>0.09</c:v>
                </c:pt>
                <c:pt idx="69">
                  <c:v>0.116750214838155</c:v>
                </c:pt>
                <c:pt idx="70">
                  <c:v>0.117632737775814</c:v>
                </c:pt>
                <c:pt idx="71">
                  <c:v>0.09</c:v>
                </c:pt>
                <c:pt idx="72">
                  <c:v>0.0902250989445913</c:v>
                </c:pt>
                <c:pt idx="73">
                  <c:v>0.073919406239517</c:v>
                </c:pt>
                <c:pt idx="74">
                  <c:v>0.103136208368916</c:v>
                </c:pt>
                <c:pt idx="75">
                  <c:v>0.0911992324912056</c:v>
                </c:pt>
                <c:pt idx="76">
                  <c:v>0.097022926569415</c:v>
                </c:pt>
                <c:pt idx="77">
                  <c:v>0.098112400530504</c:v>
                </c:pt>
                <c:pt idx="78">
                  <c:v>0.105</c:v>
                </c:pt>
                <c:pt idx="79">
                  <c:v>0.105</c:v>
                </c:pt>
                <c:pt idx="80">
                  <c:v>0.091924413861597</c:v>
                </c:pt>
                <c:pt idx="81">
                  <c:v>0.135</c:v>
                </c:pt>
                <c:pt idx="82">
                  <c:v>0.0788183537978298</c:v>
                </c:pt>
                <c:pt idx="83">
                  <c:v>0.0930233768425793</c:v>
                </c:pt>
                <c:pt idx="84">
                  <c:v>0.0778574188562598</c:v>
                </c:pt>
                <c:pt idx="85">
                  <c:v>0.113285807811037</c:v>
                </c:pt>
                <c:pt idx="86">
                  <c:v>0.15</c:v>
                </c:pt>
                <c:pt idx="87">
                  <c:v>0.0996148184494606</c:v>
                </c:pt>
                <c:pt idx="88">
                  <c:v>0.09</c:v>
                </c:pt>
                <c:pt idx="89">
                  <c:v>0.0893346976277982</c:v>
                </c:pt>
                <c:pt idx="90">
                  <c:v>0.0833823529411765</c:v>
                </c:pt>
                <c:pt idx="91">
                  <c:v>0.104042529909542</c:v>
                </c:pt>
                <c:pt idx="92">
                  <c:v>0.0855368994373108</c:v>
                </c:pt>
                <c:pt idx="93">
                  <c:v>0.0918912237330037</c:v>
                </c:pt>
                <c:pt idx="94">
                  <c:v>0.0889941350176364</c:v>
                </c:pt>
                <c:pt idx="95">
                  <c:v>0.0602951408215518</c:v>
                </c:pt>
                <c:pt idx="96">
                  <c:v>0.0536869266055046</c:v>
                </c:pt>
                <c:pt idx="97">
                  <c:v>0.094038831835687</c:v>
                </c:pt>
                <c:pt idx="98">
                  <c:v>0.102376034577892</c:v>
                </c:pt>
                <c:pt idx="99">
                  <c:v>0.0875664527956007</c:v>
                </c:pt>
                <c:pt idx="100">
                  <c:v>0.0758430913348947</c:v>
                </c:pt>
                <c:pt idx="101">
                  <c:v>0.0778254630837465</c:v>
                </c:pt>
                <c:pt idx="102">
                  <c:v>0.1125</c:v>
                </c:pt>
                <c:pt idx="103">
                  <c:v>0.0746883259464075</c:v>
                </c:pt>
                <c:pt idx="104">
                  <c:v>0.045</c:v>
                </c:pt>
                <c:pt idx="105">
                  <c:v>0.0435612395474668</c:v>
                </c:pt>
                <c:pt idx="106">
                  <c:v>0.0971487518052401</c:v>
                </c:pt>
                <c:pt idx="107">
                  <c:v>0.0540470171890799</c:v>
                </c:pt>
                <c:pt idx="108">
                  <c:v>0.0546723858416644</c:v>
                </c:pt>
                <c:pt idx="109">
                  <c:v>0.0475021150592218</c:v>
                </c:pt>
                <c:pt idx="110">
                  <c:v>0.0698638894513061</c:v>
                </c:pt>
                <c:pt idx="111">
                  <c:v>0.045</c:v>
                </c:pt>
                <c:pt idx="112">
                  <c:v>0.0589817031463748</c:v>
                </c:pt>
                <c:pt idx="113">
                  <c:v>0.0506225458115183</c:v>
                </c:pt>
                <c:pt idx="114">
                  <c:v>0.045</c:v>
                </c:pt>
                <c:pt idx="115">
                  <c:v>0.0380844763092269</c:v>
                </c:pt>
                <c:pt idx="116">
                  <c:v>0.0547920696324954</c:v>
                </c:pt>
                <c:pt idx="117">
                  <c:v>0.0550894160583942</c:v>
                </c:pt>
                <c:pt idx="118">
                  <c:v>0.0475117487014593</c:v>
                </c:pt>
                <c:pt idx="119">
                  <c:v>0.0399968816821098</c:v>
                </c:pt>
                <c:pt idx="120">
                  <c:v>0.0296383248730964</c:v>
                </c:pt>
                <c:pt idx="121">
                  <c:v>0.0137967914438503</c:v>
                </c:pt>
                <c:pt idx="122">
                  <c:v>0.0</c:v>
                </c:pt>
                <c:pt idx="123">
                  <c:v>0.0363529898043538</c:v>
                </c:pt>
                <c:pt idx="124">
                  <c:v>0.015</c:v>
                </c:pt>
                <c:pt idx="125">
                  <c:v>0.0720745204131825</c:v>
                </c:pt>
                <c:pt idx="126">
                  <c:v>0.0250496277915633</c:v>
                </c:pt>
                <c:pt idx="127">
                  <c:v>0.042936671575847</c:v>
                </c:pt>
                <c:pt idx="128">
                  <c:v>0.0360108303249098</c:v>
                </c:pt>
                <c:pt idx="129">
                  <c:v>0.0423469387755102</c:v>
                </c:pt>
                <c:pt idx="130">
                  <c:v>0.0142329924410849</c:v>
                </c:pt>
                <c:pt idx="131">
                  <c:v>0.00519911504424779</c:v>
                </c:pt>
                <c:pt idx="132">
                  <c:v>0.0417742255758538</c:v>
                </c:pt>
                <c:pt idx="133">
                  <c:v>0.039856429463171</c:v>
                </c:pt>
                <c:pt idx="134">
                  <c:v>0.0177129186602871</c:v>
                </c:pt>
                <c:pt idx="135">
                  <c:v>0.0223765779981966</c:v>
                </c:pt>
                <c:pt idx="136">
                  <c:v>0.0456041157294213</c:v>
                </c:pt>
                <c:pt idx="137">
                  <c:v>0.00475050916496945</c:v>
                </c:pt>
                <c:pt idx="138">
                  <c:v>0.0141657638136511</c:v>
                </c:pt>
                <c:pt idx="139">
                  <c:v>0.0272546419098144</c:v>
                </c:pt>
                <c:pt idx="140">
                  <c:v>0.00602639296187684</c:v>
                </c:pt>
                <c:pt idx="141">
                  <c:v>0.0126474719101124</c:v>
                </c:pt>
                <c:pt idx="142">
                  <c:v>0.00765715559518501</c:v>
                </c:pt>
                <c:pt idx="143">
                  <c:v>0.0289224052391347</c:v>
                </c:pt>
                <c:pt idx="144">
                  <c:v>0.00298507462686568</c:v>
                </c:pt>
                <c:pt idx="145">
                  <c:v>0.0059549356223176</c:v>
                </c:pt>
                <c:pt idx="146">
                  <c:v>0.00189075630252101</c:v>
                </c:pt>
                <c:pt idx="147">
                  <c:v>0.00658227848101269</c:v>
                </c:pt>
                <c:pt idx="148">
                  <c:v>0.0023955223880597</c:v>
                </c:pt>
                <c:pt idx="149">
                  <c:v>0.0</c:v>
                </c:pt>
                <c:pt idx="150">
                  <c:v>0.0</c:v>
                </c:pt>
                <c:pt idx="151">
                  <c:v>0.0</c:v>
                </c:pt>
              </c:numCache>
            </c:numRef>
          </c:val>
        </c:ser>
        <c:dLbls>
          <c:showLegendKey val="0"/>
          <c:showVal val="0"/>
          <c:showCatName val="0"/>
          <c:showSerName val="0"/>
          <c:showPercent val="0"/>
          <c:showBubbleSize val="0"/>
        </c:dLbls>
        <c:gapWidth val="150"/>
        <c:overlap val="100"/>
        <c:axId val="427013616"/>
        <c:axId val="426804112"/>
      </c:barChart>
      <c:catAx>
        <c:axId val="427013616"/>
        <c:scaling>
          <c:orientation val="minMax"/>
        </c:scaling>
        <c:delete val="1"/>
        <c:axPos val="b"/>
        <c:majorTickMark val="out"/>
        <c:minorTickMark val="none"/>
        <c:tickLblPos val="none"/>
        <c:crossAx val="426804112"/>
        <c:crosses val="autoZero"/>
        <c:auto val="1"/>
        <c:lblAlgn val="ctr"/>
        <c:lblOffset val="100"/>
        <c:noMultiLvlLbl val="0"/>
      </c:catAx>
      <c:valAx>
        <c:axId val="426804112"/>
        <c:scaling>
          <c:orientation val="minMax"/>
          <c:max val="1.0"/>
        </c:scaling>
        <c:delete val="0"/>
        <c:axPos val="l"/>
        <c:majorGridlines/>
        <c:numFmt formatCode="0%" sourceLinked="1"/>
        <c:majorTickMark val="out"/>
        <c:minorTickMark val="none"/>
        <c:tickLblPos val="nextTo"/>
        <c:txPr>
          <a:bodyPr/>
          <a:lstStyle/>
          <a:p>
            <a:pPr>
              <a:defRPr sz="1200"/>
            </a:pPr>
            <a:endParaRPr lang="en-US"/>
          </a:p>
        </c:txPr>
        <c:crossAx val="427013616"/>
        <c:crosses val="autoZero"/>
        <c:crossBetween val="between"/>
        <c:majorUnit val="0.2"/>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304632274948"/>
          <c:y val="0.0635292078349801"/>
          <c:w val="0.453852693192112"/>
          <c:h val="0.816249786303022"/>
        </c:manualLayout>
      </c:layout>
      <c:barChart>
        <c:barDir val="col"/>
        <c:grouping val="stacked"/>
        <c:varyColors val="0"/>
        <c:ser>
          <c:idx val="0"/>
          <c:order val="0"/>
          <c:tx>
            <c:strRef>
              <c:f>Chart!$H$4</c:f>
              <c:strCache>
                <c:ptCount val="1"/>
                <c:pt idx="0">
                  <c:v>4* outputs                          (42% increase)</c:v>
                </c:pt>
              </c:strCache>
            </c:strRef>
          </c:tx>
          <c:spPr>
            <a:solidFill>
              <a:schemeClr val="accent4">
                <a:lumMod val="75000"/>
              </a:schemeClr>
            </a:solidFill>
          </c:spPr>
          <c:invertIfNegative val="0"/>
          <c:cat>
            <c:strRef>
              <c:f>Chart!$G$5:$G$6</c:f>
              <c:strCache>
                <c:ptCount val="2"/>
                <c:pt idx="0">
                  <c:v>RAE period (2001-07)</c:v>
                </c:pt>
                <c:pt idx="1">
                  <c:v>REF period (2008-13)</c:v>
                </c:pt>
              </c:strCache>
            </c:strRef>
          </c:cat>
          <c:val>
            <c:numRef>
              <c:f>Chart!$H$5:$H$6</c:f>
              <c:numCache>
                <c:formatCode>General</c:formatCode>
                <c:ptCount val="2"/>
                <c:pt idx="0">
                  <c:v>30170.98000000002</c:v>
                </c:pt>
                <c:pt idx="1">
                  <c:v>42817.6</c:v>
                </c:pt>
              </c:numCache>
            </c:numRef>
          </c:val>
        </c:ser>
        <c:ser>
          <c:idx val="1"/>
          <c:order val="1"/>
          <c:tx>
            <c:strRef>
              <c:f>Chart!$I$4</c:f>
              <c:strCache>
                <c:ptCount val="1"/>
                <c:pt idx="0">
                  <c:v>3*+4* outputs                    (24% increase)</c:v>
                </c:pt>
              </c:strCache>
            </c:strRef>
          </c:tx>
          <c:spPr>
            <a:solidFill>
              <a:schemeClr val="accent4">
                <a:lumMod val="40000"/>
                <a:lumOff val="60000"/>
              </a:schemeClr>
            </a:solidFill>
          </c:spPr>
          <c:invertIfNegative val="0"/>
          <c:cat>
            <c:strRef>
              <c:f>Chart!$G$5:$G$6</c:f>
              <c:strCache>
                <c:ptCount val="2"/>
                <c:pt idx="0">
                  <c:v>RAE period (2001-07)</c:v>
                </c:pt>
                <c:pt idx="1">
                  <c:v>REF period (2008-13)</c:v>
                </c:pt>
              </c:strCache>
            </c:strRef>
          </c:cat>
          <c:val>
            <c:numRef>
              <c:f>Chart!$I$5:$I$6</c:f>
              <c:numCache>
                <c:formatCode>General</c:formatCode>
                <c:ptCount val="2"/>
                <c:pt idx="0">
                  <c:v>80599.61799999999</c:v>
                </c:pt>
                <c:pt idx="1">
                  <c:v>94619.25</c:v>
                </c:pt>
              </c:numCache>
            </c:numRef>
          </c:val>
        </c:ser>
        <c:dLbls>
          <c:showLegendKey val="0"/>
          <c:showVal val="0"/>
          <c:showCatName val="0"/>
          <c:showSerName val="0"/>
          <c:showPercent val="0"/>
          <c:showBubbleSize val="0"/>
        </c:dLbls>
        <c:gapWidth val="150"/>
        <c:overlap val="100"/>
        <c:axId val="431050768"/>
        <c:axId val="432766144"/>
      </c:barChart>
      <c:catAx>
        <c:axId val="431050768"/>
        <c:scaling>
          <c:orientation val="minMax"/>
        </c:scaling>
        <c:delete val="0"/>
        <c:axPos val="b"/>
        <c:numFmt formatCode="General" sourceLinked="0"/>
        <c:majorTickMark val="out"/>
        <c:minorTickMark val="none"/>
        <c:tickLblPos val="nextTo"/>
        <c:txPr>
          <a:bodyPr/>
          <a:lstStyle/>
          <a:p>
            <a:pPr>
              <a:defRPr sz="1200"/>
            </a:pPr>
            <a:endParaRPr lang="en-US"/>
          </a:p>
        </c:txPr>
        <c:crossAx val="432766144"/>
        <c:crosses val="autoZero"/>
        <c:auto val="1"/>
        <c:lblAlgn val="ctr"/>
        <c:lblOffset val="100"/>
        <c:noMultiLvlLbl val="0"/>
      </c:catAx>
      <c:valAx>
        <c:axId val="432766144"/>
        <c:scaling>
          <c:orientation val="minMax"/>
          <c:max val="160000.0"/>
        </c:scaling>
        <c:delete val="0"/>
        <c:axPos val="l"/>
        <c:majorGridlines/>
        <c:title>
          <c:tx>
            <c:rich>
              <a:bodyPr rot="-5400000" vert="horz"/>
              <a:lstStyle/>
              <a:p>
                <a:pPr>
                  <a:defRPr sz="1400"/>
                </a:pPr>
                <a:r>
                  <a:rPr lang="en-US" sz="1400" dirty="0"/>
                  <a:t>Number of </a:t>
                </a:r>
                <a:r>
                  <a:rPr lang="en-US" sz="1400" dirty="0" smtClean="0"/>
                  <a:t>UK outputs</a:t>
                </a:r>
                <a:endParaRPr lang="en-US" sz="1400" dirty="0"/>
              </a:p>
            </c:rich>
          </c:tx>
          <c:overlay val="0"/>
        </c:title>
        <c:numFmt formatCode="#,##0" sourceLinked="0"/>
        <c:majorTickMark val="out"/>
        <c:minorTickMark val="none"/>
        <c:tickLblPos val="nextTo"/>
        <c:txPr>
          <a:bodyPr/>
          <a:lstStyle/>
          <a:p>
            <a:pPr>
              <a:defRPr sz="1200"/>
            </a:pPr>
            <a:endParaRPr lang="en-US"/>
          </a:p>
        </c:txPr>
        <c:crossAx val="431050768"/>
        <c:crosses val="autoZero"/>
        <c:crossBetween val="between"/>
      </c:valAx>
    </c:plotArea>
    <c:legend>
      <c:legendPos val="r"/>
      <c:layout>
        <c:manualLayout>
          <c:xMode val="edge"/>
          <c:yMode val="edge"/>
          <c:x val="0.650675253723651"/>
          <c:y val="0.0675056097318349"/>
          <c:w val="0.317249551630613"/>
          <c:h val="0.380139375105359"/>
        </c:manualLayout>
      </c:layout>
      <c:overlay val="0"/>
      <c:spPr>
        <a:ln w="6350">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304632274948"/>
          <c:y val="0.0635292078349801"/>
          <c:w val="0.453852693192112"/>
          <c:h val="0.816249786303022"/>
        </c:manualLayout>
      </c:layout>
      <c:barChart>
        <c:barDir val="col"/>
        <c:grouping val="stacked"/>
        <c:varyColors val="0"/>
        <c:ser>
          <c:idx val="0"/>
          <c:order val="0"/>
          <c:tx>
            <c:strRef>
              <c:f>Chart!$H$4</c:f>
              <c:strCache>
                <c:ptCount val="1"/>
                <c:pt idx="0">
                  <c:v>4* outputs                          (42% increase)</c:v>
                </c:pt>
              </c:strCache>
            </c:strRef>
          </c:tx>
          <c:spPr>
            <a:solidFill>
              <a:schemeClr val="accent4">
                <a:lumMod val="75000"/>
              </a:schemeClr>
            </a:solidFill>
          </c:spPr>
          <c:invertIfNegative val="0"/>
          <c:cat>
            <c:strRef>
              <c:f>Chart!$G$5:$G$6</c:f>
              <c:strCache>
                <c:ptCount val="2"/>
                <c:pt idx="0">
                  <c:v>RAE period (2001-07)</c:v>
                </c:pt>
                <c:pt idx="1">
                  <c:v>REF period (2008-13)</c:v>
                </c:pt>
              </c:strCache>
            </c:strRef>
          </c:cat>
          <c:val>
            <c:numRef>
              <c:f>Chart!$H$5:$H$6</c:f>
              <c:numCache>
                <c:formatCode>General</c:formatCode>
                <c:ptCount val="2"/>
                <c:pt idx="0">
                  <c:v>30170.98000000002</c:v>
                </c:pt>
                <c:pt idx="1">
                  <c:v>42817.6</c:v>
                </c:pt>
              </c:numCache>
            </c:numRef>
          </c:val>
        </c:ser>
        <c:ser>
          <c:idx val="1"/>
          <c:order val="1"/>
          <c:tx>
            <c:strRef>
              <c:f>Chart!$I$4</c:f>
              <c:strCache>
                <c:ptCount val="1"/>
                <c:pt idx="0">
                  <c:v>3*+4* outputs                    (24% increase)</c:v>
                </c:pt>
              </c:strCache>
            </c:strRef>
          </c:tx>
          <c:spPr>
            <a:solidFill>
              <a:schemeClr val="accent4">
                <a:lumMod val="40000"/>
                <a:lumOff val="60000"/>
              </a:schemeClr>
            </a:solidFill>
          </c:spPr>
          <c:invertIfNegative val="0"/>
          <c:cat>
            <c:strRef>
              <c:f>Chart!$G$5:$G$6</c:f>
              <c:strCache>
                <c:ptCount val="2"/>
                <c:pt idx="0">
                  <c:v>RAE period (2001-07)</c:v>
                </c:pt>
                <c:pt idx="1">
                  <c:v>REF period (2008-13)</c:v>
                </c:pt>
              </c:strCache>
            </c:strRef>
          </c:cat>
          <c:val>
            <c:numRef>
              <c:f>Chart!$I$5:$I$6</c:f>
              <c:numCache>
                <c:formatCode>General</c:formatCode>
                <c:ptCount val="2"/>
                <c:pt idx="0">
                  <c:v>80599.61799999999</c:v>
                </c:pt>
                <c:pt idx="1">
                  <c:v>94619.25</c:v>
                </c:pt>
              </c:numCache>
            </c:numRef>
          </c:val>
        </c:ser>
        <c:dLbls>
          <c:showLegendKey val="0"/>
          <c:showVal val="0"/>
          <c:showCatName val="0"/>
          <c:showSerName val="0"/>
          <c:showPercent val="0"/>
          <c:showBubbleSize val="0"/>
        </c:dLbls>
        <c:gapWidth val="150"/>
        <c:overlap val="100"/>
        <c:axId val="427610976"/>
        <c:axId val="430993296"/>
      </c:barChart>
      <c:lineChart>
        <c:grouping val="standard"/>
        <c:varyColors val="0"/>
        <c:ser>
          <c:idx val="4"/>
          <c:order val="2"/>
          <c:tx>
            <c:strRef>
              <c:f>Chart!$L$4</c:f>
              <c:strCache>
                <c:ptCount val="1"/>
                <c:pt idx="0">
                  <c:v>Top 10% of cited papers (29% increase)</c:v>
                </c:pt>
              </c:strCache>
            </c:strRef>
          </c:tx>
          <c:spPr>
            <a:ln>
              <a:solidFill>
                <a:srgbClr val="92D050"/>
              </a:solidFill>
            </a:ln>
          </c:spPr>
          <c:marker>
            <c:symbol val="diamond"/>
            <c:size val="7"/>
            <c:spPr>
              <a:solidFill>
                <a:srgbClr val="92D050"/>
              </a:solidFill>
              <a:ln>
                <a:solidFill>
                  <a:srgbClr val="92D050"/>
                </a:solidFill>
              </a:ln>
            </c:spPr>
          </c:marker>
          <c:cat>
            <c:strRef>
              <c:f>Chart!$G$5:$G$6</c:f>
              <c:strCache>
                <c:ptCount val="2"/>
                <c:pt idx="0">
                  <c:v>RAE period (2001-07)</c:v>
                </c:pt>
                <c:pt idx="1">
                  <c:v>REF period (2008-13)</c:v>
                </c:pt>
              </c:strCache>
            </c:strRef>
          </c:cat>
          <c:val>
            <c:numRef>
              <c:f>Chart!$L$5:$L$6</c:f>
              <c:numCache>
                <c:formatCode>General</c:formatCode>
                <c:ptCount val="2"/>
                <c:pt idx="0">
                  <c:v>122590.0</c:v>
                </c:pt>
                <c:pt idx="1">
                  <c:v>157635.0</c:v>
                </c:pt>
              </c:numCache>
            </c:numRef>
          </c:val>
          <c:smooth val="0"/>
        </c:ser>
        <c:ser>
          <c:idx val="3"/>
          <c:order val="3"/>
          <c:tx>
            <c:strRef>
              <c:f>Chart!$K$4</c:f>
              <c:strCache>
                <c:ptCount val="1"/>
                <c:pt idx="0">
                  <c:v>Top 5% of cited papers (31% increase)</c:v>
                </c:pt>
              </c:strCache>
            </c:strRef>
          </c:tx>
          <c:spPr>
            <a:ln>
              <a:solidFill>
                <a:srgbClr val="00B0F0"/>
              </a:solidFill>
            </a:ln>
          </c:spPr>
          <c:marker>
            <c:symbol val="diamond"/>
            <c:size val="7"/>
            <c:spPr>
              <a:solidFill>
                <a:srgbClr val="00B0F0"/>
              </a:solidFill>
              <a:ln>
                <a:solidFill>
                  <a:srgbClr val="00B0F0"/>
                </a:solidFill>
              </a:ln>
            </c:spPr>
          </c:marker>
          <c:cat>
            <c:strRef>
              <c:f>Chart!$G$5:$G$6</c:f>
              <c:strCache>
                <c:ptCount val="2"/>
                <c:pt idx="0">
                  <c:v>RAE period (2001-07)</c:v>
                </c:pt>
                <c:pt idx="1">
                  <c:v>REF period (2008-13)</c:v>
                </c:pt>
              </c:strCache>
            </c:strRef>
          </c:cat>
          <c:val>
            <c:numRef>
              <c:f>Chart!$K$5:$K$6</c:f>
              <c:numCache>
                <c:formatCode>General</c:formatCode>
                <c:ptCount val="2"/>
                <c:pt idx="0">
                  <c:v>64710.0</c:v>
                </c:pt>
                <c:pt idx="1">
                  <c:v>84655.0</c:v>
                </c:pt>
              </c:numCache>
            </c:numRef>
          </c:val>
          <c:smooth val="0"/>
        </c:ser>
        <c:ser>
          <c:idx val="2"/>
          <c:order val="4"/>
          <c:tx>
            <c:strRef>
              <c:f>Chart!$J$4</c:f>
              <c:strCache>
                <c:ptCount val="1"/>
                <c:pt idx="0">
                  <c:v>Top 1% of cited papers (44% increase)</c:v>
                </c:pt>
              </c:strCache>
            </c:strRef>
          </c:tx>
          <c:spPr>
            <a:ln>
              <a:solidFill>
                <a:srgbClr val="FFC000"/>
              </a:solidFill>
            </a:ln>
          </c:spPr>
          <c:marker>
            <c:symbol val="diamond"/>
            <c:size val="7"/>
            <c:spPr>
              <a:solidFill>
                <a:srgbClr val="FFC000"/>
              </a:solidFill>
              <a:ln>
                <a:solidFill>
                  <a:srgbClr val="FFC000"/>
                </a:solidFill>
              </a:ln>
            </c:spPr>
          </c:marker>
          <c:cat>
            <c:strRef>
              <c:f>Chart!$G$5:$G$6</c:f>
              <c:strCache>
                <c:ptCount val="2"/>
                <c:pt idx="0">
                  <c:v>RAE period (2001-07)</c:v>
                </c:pt>
                <c:pt idx="1">
                  <c:v>REF period (2008-13)</c:v>
                </c:pt>
              </c:strCache>
            </c:strRef>
          </c:cat>
          <c:val>
            <c:numRef>
              <c:f>Chart!$J$5:$J$6</c:f>
              <c:numCache>
                <c:formatCode>General</c:formatCode>
                <c:ptCount val="2"/>
                <c:pt idx="0">
                  <c:v>14101.0</c:v>
                </c:pt>
                <c:pt idx="1">
                  <c:v>20301.0</c:v>
                </c:pt>
              </c:numCache>
            </c:numRef>
          </c:val>
          <c:smooth val="0"/>
        </c:ser>
        <c:dLbls>
          <c:showLegendKey val="0"/>
          <c:showVal val="0"/>
          <c:showCatName val="0"/>
          <c:showSerName val="0"/>
          <c:showPercent val="0"/>
          <c:showBubbleSize val="0"/>
        </c:dLbls>
        <c:marker val="1"/>
        <c:smooth val="0"/>
        <c:axId val="420181008"/>
        <c:axId val="431107488"/>
      </c:lineChart>
      <c:catAx>
        <c:axId val="427610976"/>
        <c:scaling>
          <c:orientation val="minMax"/>
        </c:scaling>
        <c:delete val="0"/>
        <c:axPos val="b"/>
        <c:numFmt formatCode="General" sourceLinked="0"/>
        <c:majorTickMark val="out"/>
        <c:minorTickMark val="none"/>
        <c:tickLblPos val="nextTo"/>
        <c:txPr>
          <a:bodyPr/>
          <a:lstStyle/>
          <a:p>
            <a:pPr>
              <a:defRPr sz="1200"/>
            </a:pPr>
            <a:endParaRPr lang="en-US"/>
          </a:p>
        </c:txPr>
        <c:crossAx val="430993296"/>
        <c:crosses val="autoZero"/>
        <c:auto val="1"/>
        <c:lblAlgn val="ctr"/>
        <c:lblOffset val="100"/>
        <c:noMultiLvlLbl val="0"/>
      </c:catAx>
      <c:valAx>
        <c:axId val="430993296"/>
        <c:scaling>
          <c:orientation val="minMax"/>
          <c:max val="160000.0"/>
        </c:scaling>
        <c:delete val="0"/>
        <c:axPos val="l"/>
        <c:majorGridlines/>
        <c:title>
          <c:tx>
            <c:rich>
              <a:bodyPr rot="-5400000" vert="horz"/>
              <a:lstStyle/>
              <a:p>
                <a:pPr>
                  <a:defRPr sz="1400"/>
                </a:pPr>
                <a:r>
                  <a:rPr lang="en-US" sz="1400" dirty="0"/>
                  <a:t>Number of </a:t>
                </a:r>
                <a:r>
                  <a:rPr lang="en-US" sz="1400" dirty="0" smtClean="0"/>
                  <a:t>UK outputs</a:t>
                </a:r>
                <a:endParaRPr lang="en-US" sz="1400" dirty="0"/>
              </a:p>
            </c:rich>
          </c:tx>
          <c:overlay val="0"/>
        </c:title>
        <c:numFmt formatCode="#,##0" sourceLinked="0"/>
        <c:majorTickMark val="out"/>
        <c:minorTickMark val="none"/>
        <c:tickLblPos val="nextTo"/>
        <c:txPr>
          <a:bodyPr/>
          <a:lstStyle/>
          <a:p>
            <a:pPr>
              <a:defRPr sz="1200"/>
            </a:pPr>
            <a:endParaRPr lang="en-US"/>
          </a:p>
        </c:txPr>
        <c:crossAx val="427610976"/>
        <c:crosses val="autoZero"/>
        <c:crossBetween val="between"/>
      </c:valAx>
      <c:valAx>
        <c:axId val="431107488"/>
        <c:scaling>
          <c:orientation val="minMax"/>
          <c:max val="160000.0"/>
        </c:scaling>
        <c:delete val="1"/>
        <c:axPos val="r"/>
        <c:numFmt formatCode="General" sourceLinked="1"/>
        <c:majorTickMark val="out"/>
        <c:minorTickMark val="none"/>
        <c:tickLblPos val="none"/>
        <c:crossAx val="420181008"/>
        <c:crosses val="max"/>
        <c:crossBetween val="between"/>
      </c:valAx>
      <c:catAx>
        <c:axId val="420181008"/>
        <c:scaling>
          <c:orientation val="minMax"/>
        </c:scaling>
        <c:delete val="1"/>
        <c:axPos val="b"/>
        <c:numFmt formatCode="General" sourceLinked="0"/>
        <c:majorTickMark val="out"/>
        <c:minorTickMark val="none"/>
        <c:tickLblPos val="none"/>
        <c:crossAx val="431107488"/>
        <c:crosses val="autoZero"/>
        <c:auto val="1"/>
        <c:lblAlgn val="ctr"/>
        <c:lblOffset val="100"/>
        <c:noMultiLvlLbl val="0"/>
      </c:catAx>
    </c:plotArea>
    <c:legend>
      <c:legendPos val="r"/>
      <c:layout>
        <c:manualLayout>
          <c:xMode val="edge"/>
          <c:yMode val="edge"/>
          <c:x val="0.650675253723652"/>
          <c:y val="0.0675056097318349"/>
          <c:w val="0.317249551630613"/>
          <c:h val="0.815128137771559"/>
        </c:manualLayout>
      </c:layout>
      <c:overlay val="0"/>
      <c:spPr>
        <a:ln w="6350">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Profile for outputs by staff with circumstances</a:t>
            </a:r>
            <a:endParaRPr lang="en-GB" sz="1600" dirty="0"/>
          </a:p>
        </c:rich>
      </c:tx>
      <c:overlay val="0"/>
    </c:title>
    <c:autoTitleDeleted val="0"/>
    <c:plotArea>
      <c:layout/>
      <c:barChart>
        <c:barDir val="bar"/>
        <c:grouping val="stacked"/>
        <c:varyColors val="0"/>
        <c:ser>
          <c:idx val="0"/>
          <c:order val="0"/>
          <c:tx>
            <c:strRef>
              <c:f>'Circs 2'!$J$1</c:f>
              <c:strCache>
                <c:ptCount val="1"/>
                <c:pt idx="0">
                  <c:v>%4*</c:v>
                </c:pt>
              </c:strCache>
            </c:strRef>
          </c:tx>
          <c:spPr>
            <a:solidFill>
              <a:schemeClr val="accent1"/>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2'!$J$10,'Circs 2'!$W$10,'Circs 2'!$AJ$10,'Circs 2'!$AW$10)</c:f>
              <c:numCache>
                <c:formatCode>0.0%</c:formatCode>
                <c:ptCount val="4"/>
                <c:pt idx="0">
                  <c:v>0.217210289047999</c:v>
                </c:pt>
                <c:pt idx="1">
                  <c:v>0.212074473945136</c:v>
                </c:pt>
                <c:pt idx="2">
                  <c:v>0.228852419452154</c:v>
                </c:pt>
                <c:pt idx="3">
                  <c:v>0.196785085143864</c:v>
                </c:pt>
              </c:numCache>
            </c:numRef>
          </c:val>
        </c:ser>
        <c:ser>
          <c:idx val="1"/>
          <c:order val="1"/>
          <c:tx>
            <c:strRef>
              <c:f>'Circs 2'!$K$1</c:f>
              <c:strCache>
                <c:ptCount val="1"/>
                <c:pt idx="0">
                  <c:v>%3*</c:v>
                </c:pt>
              </c:strCache>
            </c:strRef>
          </c:tx>
          <c:spPr>
            <a:solidFill>
              <a:schemeClr val="accent2"/>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2'!$K$10,'Circs 2'!$X$10,'Circs 2'!$AK$10,'Circs 2'!$AX$10)</c:f>
              <c:numCache>
                <c:formatCode>0.0%</c:formatCode>
                <c:ptCount val="4"/>
                <c:pt idx="0">
                  <c:v>0.497597454256165</c:v>
                </c:pt>
                <c:pt idx="1">
                  <c:v>0.48969923983695</c:v>
                </c:pt>
                <c:pt idx="2">
                  <c:v>0.504102811632678</c:v>
                </c:pt>
                <c:pt idx="3">
                  <c:v>0.468951849677041</c:v>
                </c:pt>
              </c:numCache>
            </c:numRef>
          </c:val>
        </c:ser>
        <c:ser>
          <c:idx val="2"/>
          <c:order val="2"/>
          <c:tx>
            <c:strRef>
              <c:f>'Circs 2'!$L$1</c:f>
              <c:strCache>
                <c:ptCount val="1"/>
                <c:pt idx="0">
                  <c:v>%2*</c:v>
                </c:pt>
              </c:strCache>
            </c:strRef>
          </c:tx>
          <c:spPr>
            <a:solidFill>
              <a:schemeClr val="accent3"/>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2'!$L$10,'Circs 2'!$Y$10,'Circs 2'!$AL$10,'Circs 2'!$AY$10)</c:f>
              <c:numCache>
                <c:formatCode>0.0%</c:formatCode>
                <c:ptCount val="4"/>
                <c:pt idx="0">
                  <c:v>0.242964730840626</c:v>
                </c:pt>
                <c:pt idx="1">
                  <c:v>0.252726671807867</c:v>
                </c:pt>
                <c:pt idx="2">
                  <c:v>0.230964160733679</c:v>
                </c:pt>
                <c:pt idx="3">
                  <c:v>0.277598355842631</c:v>
                </c:pt>
              </c:numCache>
            </c:numRef>
          </c:val>
        </c:ser>
        <c:ser>
          <c:idx val="3"/>
          <c:order val="3"/>
          <c:tx>
            <c:strRef>
              <c:f>'Circs 2'!$M$1</c:f>
              <c:strCache>
                <c:ptCount val="1"/>
                <c:pt idx="0">
                  <c:v>%1*</c:v>
                </c:pt>
              </c:strCache>
            </c:strRef>
          </c:tx>
          <c:spPr>
            <a:solidFill>
              <a:schemeClr val="accent4"/>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2'!$M$10,'Circs 2'!$Z$10,'Circs 2'!$AM$10,'Circs 2'!$AZ$10)</c:f>
              <c:numCache>
                <c:formatCode>0.0%</c:formatCode>
                <c:ptCount val="4"/>
                <c:pt idx="0">
                  <c:v>0.0363457968708566</c:v>
                </c:pt>
                <c:pt idx="1">
                  <c:v>0.0407990892732547</c:v>
                </c:pt>
                <c:pt idx="2">
                  <c:v>0.0325811512006758</c:v>
                </c:pt>
                <c:pt idx="3">
                  <c:v>0.0497651203758074</c:v>
                </c:pt>
              </c:numCache>
            </c:numRef>
          </c:val>
        </c:ser>
        <c:ser>
          <c:idx val="4"/>
          <c:order val="4"/>
          <c:tx>
            <c:strRef>
              <c:f>'Circs 2'!$N$1</c:f>
              <c:strCache>
                <c:ptCount val="1"/>
                <c:pt idx="0">
                  <c:v>%U</c:v>
                </c:pt>
              </c:strCache>
            </c:strRef>
          </c:tx>
          <c:spPr>
            <a:solidFill>
              <a:schemeClr val="accent5"/>
            </a:solidFill>
            <a:ln>
              <a:noFill/>
            </a:ln>
          </c:spPr>
          <c:invertIfNegative val="0"/>
          <c:cat>
            <c:strRef>
              <c:f>('Circs 2'!$C$2,'Circs 2'!$P$2,'Circs 2'!$AC$2,'Circs 2'!$AP$2)</c:f>
              <c:strCache>
                <c:ptCount val="4"/>
                <c:pt idx="0">
                  <c:v>All staff (188,550 outputs)</c:v>
                </c:pt>
                <c:pt idx="1">
                  <c:v>Staff with any circumstances (27,231 outputs)</c:v>
                </c:pt>
                <c:pt idx="2">
                  <c:v>Staff with ECR as a circumstance (16,574 outputs)</c:v>
                </c:pt>
                <c:pt idx="3">
                  <c:v>Staff with other circumstances (13,624 outputs)</c:v>
                </c:pt>
              </c:strCache>
            </c:strRef>
          </c:cat>
          <c:val>
            <c:numRef>
              <c:f>('Circs 2'!$N$10,'Circs 2'!$AA$10,'Circs 2'!$AN$10,'Circs 2'!$BA$10)</c:f>
              <c:numCache>
                <c:formatCode>0.0%</c:formatCode>
                <c:ptCount val="4"/>
                <c:pt idx="0">
                  <c:v>0.00588172898435431</c:v>
                </c:pt>
                <c:pt idx="1">
                  <c:v>0.00470052513679264</c:v>
                </c:pt>
                <c:pt idx="2">
                  <c:v>0.00349945698081332</c:v>
                </c:pt>
                <c:pt idx="3">
                  <c:v>0.00689958896065767</c:v>
                </c:pt>
              </c:numCache>
            </c:numRef>
          </c:val>
        </c:ser>
        <c:dLbls>
          <c:showLegendKey val="0"/>
          <c:showVal val="0"/>
          <c:showCatName val="0"/>
          <c:showSerName val="0"/>
          <c:showPercent val="0"/>
          <c:showBubbleSize val="0"/>
        </c:dLbls>
        <c:gapWidth val="150"/>
        <c:overlap val="100"/>
        <c:axId val="425350464"/>
        <c:axId val="419850496"/>
      </c:barChart>
      <c:catAx>
        <c:axId val="425350464"/>
        <c:scaling>
          <c:orientation val="maxMin"/>
        </c:scaling>
        <c:delete val="0"/>
        <c:axPos val="l"/>
        <c:numFmt formatCode="General" sourceLinked="0"/>
        <c:majorTickMark val="out"/>
        <c:minorTickMark val="none"/>
        <c:tickLblPos val="nextTo"/>
        <c:txPr>
          <a:bodyPr/>
          <a:lstStyle/>
          <a:p>
            <a:pPr>
              <a:defRPr sz="1200"/>
            </a:pPr>
            <a:endParaRPr lang="en-US"/>
          </a:p>
        </c:txPr>
        <c:crossAx val="419850496"/>
        <c:crosses val="autoZero"/>
        <c:auto val="1"/>
        <c:lblAlgn val="ctr"/>
        <c:lblOffset val="100"/>
        <c:noMultiLvlLbl val="0"/>
      </c:catAx>
      <c:valAx>
        <c:axId val="419850496"/>
        <c:scaling>
          <c:orientation val="minMax"/>
          <c:max val="1.0"/>
        </c:scaling>
        <c:delete val="0"/>
        <c:axPos val="t"/>
        <c:majorGridlines/>
        <c:numFmt formatCode="0%" sourceLinked="0"/>
        <c:majorTickMark val="out"/>
        <c:minorTickMark val="none"/>
        <c:tickLblPos val="nextTo"/>
        <c:txPr>
          <a:bodyPr/>
          <a:lstStyle/>
          <a:p>
            <a:pPr>
              <a:defRPr sz="1200"/>
            </a:pPr>
            <a:endParaRPr lang="en-US"/>
          </a:p>
        </c:txPr>
        <c:crossAx val="425350464"/>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Profile</a:t>
            </a:r>
            <a:r>
              <a:rPr lang="en-GB" sz="1600" baseline="0" dirty="0" smtClean="0"/>
              <a:t> for outputs flagged as interdisciplinary,</a:t>
            </a:r>
          </a:p>
          <a:p>
            <a:pPr>
              <a:defRPr sz="1600"/>
            </a:pPr>
            <a:r>
              <a:rPr lang="en-GB" sz="1600" baseline="0" dirty="0" smtClean="0"/>
              <a:t>for 31 HEIs that flagged &gt;5% of their outputs</a:t>
            </a:r>
          </a:p>
        </c:rich>
      </c:tx>
      <c:overlay val="0"/>
    </c:title>
    <c:autoTitleDeleted val="0"/>
    <c:plotArea>
      <c:layout>
        <c:manualLayout>
          <c:layoutTarget val="inner"/>
          <c:xMode val="edge"/>
          <c:yMode val="edge"/>
          <c:x val="0.390392177323504"/>
          <c:y val="0.44366793583247"/>
          <c:w val="0.494799050161742"/>
          <c:h val="0.418061427002747"/>
        </c:manualLayout>
      </c:layout>
      <c:barChart>
        <c:barDir val="bar"/>
        <c:grouping val="percentStacked"/>
        <c:varyColors val="0"/>
        <c:ser>
          <c:idx val="0"/>
          <c:order val="0"/>
          <c:tx>
            <c:strRef>
              <c:f>Sheet1!$B$4</c:f>
              <c:strCache>
                <c:ptCount val="1"/>
                <c:pt idx="0">
                  <c:v>4*</c:v>
                </c:pt>
              </c:strCache>
            </c:strRef>
          </c:tx>
          <c:invertIfNegative val="0"/>
          <c:cat>
            <c:strRef>
              <c:f>Sheet1!$A$5:$A$6</c:f>
              <c:strCache>
                <c:ptCount val="2"/>
                <c:pt idx="0">
                  <c:v>All outputs (35,056)</c:v>
                </c:pt>
                <c:pt idx="1">
                  <c:v>Outputs flagged as interdisciplinary (4,042)</c:v>
                </c:pt>
              </c:strCache>
            </c:strRef>
          </c:cat>
          <c:val>
            <c:numRef>
              <c:f>Sheet1!$B$5:$B$6</c:f>
              <c:numCache>
                <c:formatCode>General</c:formatCode>
                <c:ptCount val="2"/>
                <c:pt idx="0">
                  <c:v>0.201449109995436</c:v>
                </c:pt>
                <c:pt idx="1">
                  <c:v>0.200148441365661</c:v>
                </c:pt>
              </c:numCache>
            </c:numRef>
          </c:val>
        </c:ser>
        <c:ser>
          <c:idx val="1"/>
          <c:order val="1"/>
          <c:tx>
            <c:strRef>
              <c:f>Sheet1!$C$4</c:f>
              <c:strCache>
                <c:ptCount val="1"/>
                <c:pt idx="0">
                  <c:v>3*</c:v>
                </c:pt>
              </c:strCache>
            </c:strRef>
          </c:tx>
          <c:invertIfNegative val="0"/>
          <c:cat>
            <c:strRef>
              <c:f>Sheet1!$A$5:$A$6</c:f>
              <c:strCache>
                <c:ptCount val="2"/>
                <c:pt idx="0">
                  <c:v>All outputs (35,056)</c:v>
                </c:pt>
                <c:pt idx="1">
                  <c:v>Outputs flagged as interdisciplinary (4,042)</c:v>
                </c:pt>
              </c:strCache>
            </c:strRef>
          </c:cat>
          <c:val>
            <c:numRef>
              <c:f>Sheet1!$C$5:$C$6</c:f>
              <c:numCache>
                <c:formatCode>General</c:formatCode>
                <c:ptCount val="2"/>
                <c:pt idx="0">
                  <c:v>0.487077818347787</c:v>
                </c:pt>
                <c:pt idx="1">
                  <c:v>0.491588322612569</c:v>
                </c:pt>
              </c:numCache>
            </c:numRef>
          </c:val>
        </c:ser>
        <c:ser>
          <c:idx val="2"/>
          <c:order val="2"/>
          <c:tx>
            <c:strRef>
              <c:f>Sheet1!$D$4</c:f>
              <c:strCache>
                <c:ptCount val="1"/>
                <c:pt idx="0">
                  <c:v>2*</c:v>
                </c:pt>
              </c:strCache>
            </c:strRef>
          </c:tx>
          <c:invertIfNegative val="0"/>
          <c:cat>
            <c:strRef>
              <c:f>Sheet1!$A$5:$A$6</c:f>
              <c:strCache>
                <c:ptCount val="2"/>
                <c:pt idx="0">
                  <c:v>All outputs (35,056)</c:v>
                </c:pt>
                <c:pt idx="1">
                  <c:v>Outputs flagged as interdisciplinary (4,042)</c:v>
                </c:pt>
              </c:strCache>
            </c:strRef>
          </c:cat>
          <c:val>
            <c:numRef>
              <c:f>Sheet1!$D$5:$D$6</c:f>
              <c:numCache>
                <c:formatCode>General</c:formatCode>
                <c:ptCount val="2"/>
                <c:pt idx="0">
                  <c:v>0.26203788224555</c:v>
                </c:pt>
                <c:pt idx="1">
                  <c:v>0.263978228599703</c:v>
                </c:pt>
              </c:numCache>
            </c:numRef>
          </c:val>
        </c:ser>
        <c:ser>
          <c:idx val="3"/>
          <c:order val="3"/>
          <c:tx>
            <c:strRef>
              <c:f>Sheet1!$E$4</c:f>
              <c:strCache>
                <c:ptCount val="1"/>
                <c:pt idx="0">
                  <c:v>1*</c:v>
                </c:pt>
              </c:strCache>
            </c:strRef>
          </c:tx>
          <c:invertIfNegative val="0"/>
          <c:cat>
            <c:strRef>
              <c:f>Sheet1!$A$5:$A$6</c:f>
              <c:strCache>
                <c:ptCount val="2"/>
                <c:pt idx="0">
                  <c:v>All outputs (35,056)</c:v>
                </c:pt>
                <c:pt idx="1">
                  <c:v>Outputs flagged as interdisciplinary (4,042)</c:v>
                </c:pt>
              </c:strCache>
            </c:strRef>
          </c:cat>
          <c:val>
            <c:numRef>
              <c:f>Sheet1!$E$5:$E$6</c:f>
              <c:numCache>
                <c:formatCode>General</c:formatCode>
                <c:ptCount val="2"/>
                <c:pt idx="0">
                  <c:v>0.0428742583295299</c:v>
                </c:pt>
                <c:pt idx="1">
                  <c:v>0.0385947550717467</c:v>
                </c:pt>
              </c:numCache>
            </c:numRef>
          </c:val>
        </c:ser>
        <c:ser>
          <c:idx val="4"/>
          <c:order val="4"/>
          <c:tx>
            <c:strRef>
              <c:f>Sheet1!$F$4</c:f>
              <c:strCache>
                <c:ptCount val="1"/>
                <c:pt idx="0">
                  <c:v>U</c:v>
                </c:pt>
              </c:strCache>
            </c:strRef>
          </c:tx>
          <c:invertIfNegative val="0"/>
          <c:cat>
            <c:strRef>
              <c:f>Sheet1!$A$5:$A$6</c:f>
              <c:strCache>
                <c:ptCount val="2"/>
                <c:pt idx="0">
                  <c:v>All outputs (35,056)</c:v>
                </c:pt>
                <c:pt idx="1">
                  <c:v>Outputs flagged as interdisciplinary (4,042)</c:v>
                </c:pt>
              </c:strCache>
            </c:strRef>
          </c:cat>
          <c:val>
            <c:numRef>
              <c:f>Sheet1!$F$5:$F$6</c:f>
              <c:numCache>
                <c:formatCode>General</c:formatCode>
                <c:ptCount val="2"/>
                <c:pt idx="0">
                  <c:v>0.00656093108169786</c:v>
                </c:pt>
                <c:pt idx="1">
                  <c:v>0.00569025235032164</c:v>
                </c:pt>
              </c:numCache>
            </c:numRef>
          </c:val>
        </c:ser>
        <c:dLbls>
          <c:showLegendKey val="0"/>
          <c:showVal val="0"/>
          <c:showCatName val="0"/>
          <c:showSerName val="0"/>
          <c:showPercent val="0"/>
          <c:showBubbleSize val="0"/>
        </c:dLbls>
        <c:gapWidth val="150"/>
        <c:overlap val="100"/>
        <c:axId val="433831440"/>
        <c:axId val="420359424"/>
      </c:barChart>
      <c:catAx>
        <c:axId val="433831440"/>
        <c:scaling>
          <c:orientation val="maxMin"/>
        </c:scaling>
        <c:delete val="0"/>
        <c:axPos val="l"/>
        <c:numFmt formatCode="General" sourceLinked="0"/>
        <c:majorTickMark val="out"/>
        <c:minorTickMark val="none"/>
        <c:tickLblPos val="nextTo"/>
        <c:txPr>
          <a:bodyPr/>
          <a:lstStyle/>
          <a:p>
            <a:pPr>
              <a:defRPr sz="1200"/>
            </a:pPr>
            <a:endParaRPr lang="en-US"/>
          </a:p>
        </c:txPr>
        <c:crossAx val="420359424"/>
        <c:crosses val="autoZero"/>
        <c:auto val="1"/>
        <c:lblAlgn val="ctr"/>
        <c:lblOffset val="100"/>
        <c:noMultiLvlLbl val="0"/>
      </c:catAx>
      <c:valAx>
        <c:axId val="420359424"/>
        <c:scaling>
          <c:orientation val="minMax"/>
          <c:max val="1.0"/>
        </c:scaling>
        <c:delete val="0"/>
        <c:axPos val="t"/>
        <c:majorGridlines/>
        <c:numFmt formatCode="0%" sourceLinked="1"/>
        <c:majorTickMark val="out"/>
        <c:minorTickMark val="none"/>
        <c:tickLblPos val="nextTo"/>
        <c:txPr>
          <a:bodyPr/>
          <a:lstStyle/>
          <a:p>
            <a:pPr>
              <a:defRPr sz="1200"/>
            </a:pPr>
            <a:endParaRPr lang="en-US"/>
          </a:p>
        </c:txPr>
        <c:crossAx val="433831440"/>
        <c:crosses val="autoZero"/>
        <c:crossBetween val="between"/>
        <c:majorUnit val="0.1"/>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sz="1600" dirty="0" smtClean="0"/>
            </a:pPr>
            <a:r>
              <a:rPr lang="en-GB" sz="1600" dirty="0" smtClean="0"/>
              <a:t>Profile for output by type</a:t>
            </a:r>
          </a:p>
        </c:rich>
      </c:tx>
      <c:overlay val="0"/>
    </c:title>
    <c:autoTitleDeleted val="0"/>
    <c:plotArea>
      <c:layout/>
      <c:barChart>
        <c:barDir val="bar"/>
        <c:grouping val="percentStacked"/>
        <c:varyColors val="0"/>
        <c:ser>
          <c:idx val="0"/>
          <c:order val="0"/>
          <c:tx>
            <c:strRef>
              <c:f>Sheet3!$B$1</c:f>
              <c:strCache>
                <c:ptCount val="1"/>
                <c:pt idx="0">
                  <c:v>4*</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Sheet3!$B$2:$B$9</c:f>
              <c:numCache>
                <c:formatCode>0%</c:formatCode>
                <c:ptCount val="8"/>
                <c:pt idx="0">
                  <c:v>0.299961653368951</c:v>
                </c:pt>
                <c:pt idx="1">
                  <c:v>0.209720949174976</c:v>
                </c:pt>
                <c:pt idx="2">
                  <c:v>0.20255761589404</c:v>
                </c:pt>
                <c:pt idx="3">
                  <c:v>0.196374641422834</c:v>
                </c:pt>
                <c:pt idx="4">
                  <c:v>0.184484272997033</c:v>
                </c:pt>
                <c:pt idx="5">
                  <c:v>0.230393421052632</c:v>
                </c:pt>
                <c:pt idx="6">
                  <c:v>0.19677797833935</c:v>
                </c:pt>
                <c:pt idx="7">
                  <c:v>0.222828483215155</c:v>
                </c:pt>
              </c:numCache>
            </c:numRef>
          </c:val>
        </c:ser>
        <c:ser>
          <c:idx val="1"/>
          <c:order val="1"/>
          <c:tx>
            <c:strRef>
              <c:f>Sheet3!$C$1</c:f>
              <c:strCache>
                <c:ptCount val="1"/>
                <c:pt idx="0">
                  <c:v>3*</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Sheet3!$C$2:$C$9</c:f>
              <c:numCache>
                <c:formatCode>0%</c:formatCode>
                <c:ptCount val="8"/>
                <c:pt idx="0">
                  <c:v>0.37587543495835</c:v>
                </c:pt>
                <c:pt idx="1">
                  <c:v>0.521224700439716</c:v>
                </c:pt>
                <c:pt idx="2">
                  <c:v>0.406841059602649</c:v>
                </c:pt>
                <c:pt idx="3">
                  <c:v>0.358639701663798</c:v>
                </c:pt>
                <c:pt idx="4">
                  <c:v>0.358932937685461</c:v>
                </c:pt>
                <c:pt idx="5">
                  <c:v>0.336953947368422</c:v>
                </c:pt>
                <c:pt idx="6">
                  <c:v>0.32664440433213</c:v>
                </c:pt>
                <c:pt idx="7">
                  <c:v>0.494921646301578</c:v>
                </c:pt>
              </c:numCache>
            </c:numRef>
          </c:val>
        </c:ser>
        <c:ser>
          <c:idx val="2"/>
          <c:order val="2"/>
          <c:tx>
            <c:strRef>
              <c:f>Sheet3!$D$1</c:f>
              <c:strCache>
                <c:ptCount val="1"/>
                <c:pt idx="0">
                  <c:v>2*</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Sheet3!$D$2:$D$9</c:f>
              <c:numCache>
                <c:formatCode>0%</c:formatCode>
                <c:ptCount val="8"/>
                <c:pt idx="0">
                  <c:v>0.266215563600576</c:v>
                </c:pt>
                <c:pt idx="1">
                  <c:v>0.233695253488772</c:v>
                </c:pt>
                <c:pt idx="2">
                  <c:v>0.299229139072849</c:v>
                </c:pt>
                <c:pt idx="3">
                  <c:v>0.294821572002296</c:v>
                </c:pt>
                <c:pt idx="4">
                  <c:v>0.321160237388725</c:v>
                </c:pt>
                <c:pt idx="5">
                  <c:v>0.272286842105263</c:v>
                </c:pt>
                <c:pt idx="6">
                  <c:v>0.310900722021661</c:v>
                </c:pt>
                <c:pt idx="7">
                  <c:v>0.24050200685523</c:v>
                </c:pt>
              </c:numCache>
            </c:numRef>
          </c:val>
        </c:ser>
        <c:ser>
          <c:idx val="3"/>
          <c:order val="3"/>
          <c:tx>
            <c:strRef>
              <c:f>Sheet3!$E$1</c:f>
              <c:strCache>
                <c:ptCount val="1"/>
                <c:pt idx="0">
                  <c:v>1*</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Sheet3!$E$2:$E$9</c:f>
              <c:numCache>
                <c:formatCode>0%</c:formatCode>
                <c:ptCount val="8"/>
                <c:pt idx="0">
                  <c:v>0.0519720220730378</c:v>
                </c:pt>
                <c:pt idx="1">
                  <c:v>0.0300165641087644</c:v>
                </c:pt>
                <c:pt idx="2">
                  <c:v>0.084594701986755</c:v>
                </c:pt>
                <c:pt idx="3">
                  <c:v>0.129621916236374</c:v>
                </c:pt>
                <c:pt idx="4">
                  <c:v>0.118220771513353</c:v>
                </c:pt>
                <c:pt idx="5">
                  <c:v>0.110305263157895</c:v>
                </c:pt>
                <c:pt idx="6">
                  <c:v>0.127884476534296</c:v>
                </c:pt>
                <c:pt idx="7">
                  <c:v>0.035790318951307</c:v>
                </c:pt>
              </c:numCache>
            </c:numRef>
          </c:val>
        </c:ser>
        <c:ser>
          <c:idx val="4"/>
          <c:order val="4"/>
          <c:tx>
            <c:strRef>
              <c:f>Sheet3!$F$1</c:f>
              <c:strCache>
                <c:ptCount val="1"/>
                <c:pt idx="0">
                  <c:v>U</c:v>
                </c:pt>
              </c:strCache>
            </c:strRef>
          </c:tx>
          <c:invertIfNegative val="0"/>
          <c:cat>
            <c:strRef>
              <c:f>Sheet3!$A$2:$A$9</c:f>
              <c:strCache>
                <c:ptCount val="8"/>
                <c:pt idx="0">
                  <c:v>(Parts of) Books (28,451)</c:v>
                </c:pt>
                <c:pt idx="1">
                  <c:v>Journal articles (157,147)</c:v>
                </c:pt>
                <c:pt idx="2">
                  <c:v>Physical artefacts (755)</c:v>
                </c:pt>
                <c:pt idx="3">
                  <c:v>Exhibitions and performances (1,743)</c:v>
                </c:pt>
                <c:pt idx="4">
                  <c:v>Other documents (1,685)</c:v>
                </c:pt>
                <c:pt idx="5">
                  <c:v>Digital artefacts (760)</c:v>
                </c:pt>
                <c:pt idx="6">
                  <c:v>Other (554)</c:v>
                </c:pt>
                <c:pt idx="7">
                  <c:v>All output types (191,095)</c:v>
                </c:pt>
              </c:strCache>
            </c:strRef>
          </c:cat>
          <c:val>
            <c:numRef>
              <c:f>Sheet3!$F$2:$F$9</c:f>
              <c:numCache>
                <c:formatCode>0%</c:formatCode>
                <c:ptCount val="8"/>
                <c:pt idx="0">
                  <c:v>0.00597532599908617</c:v>
                </c:pt>
                <c:pt idx="1">
                  <c:v>0.00534253278777196</c:v>
                </c:pt>
                <c:pt idx="2">
                  <c:v>0.00677748344370862</c:v>
                </c:pt>
                <c:pt idx="3">
                  <c:v>0.0205421686746988</c:v>
                </c:pt>
                <c:pt idx="4">
                  <c:v>0.0172017804154303</c:v>
                </c:pt>
                <c:pt idx="5">
                  <c:v>0.0500605263157895</c:v>
                </c:pt>
                <c:pt idx="6">
                  <c:v>0.0377924187725633</c:v>
                </c:pt>
                <c:pt idx="7">
                  <c:v>0.00595754467673147</c:v>
                </c:pt>
              </c:numCache>
            </c:numRef>
          </c:val>
        </c:ser>
        <c:dLbls>
          <c:showLegendKey val="0"/>
          <c:showVal val="0"/>
          <c:showCatName val="0"/>
          <c:showSerName val="0"/>
          <c:showPercent val="0"/>
          <c:showBubbleSize val="0"/>
        </c:dLbls>
        <c:gapWidth val="150"/>
        <c:overlap val="100"/>
        <c:axId val="432772336"/>
        <c:axId val="431613104"/>
      </c:barChart>
      <c:catAx>
        <c:axId val="432772336"/>
        <c:scaling>
          <c:orientation val="maxMin"/>
        </c:scaling>
        <c:delete val="0"/>
        <c:axPos val="l"/>
        <c:numFmt formatCode="General" sourceLinked="0"/>
        <c:majorTickMark val="out"/>
        <c:minorTickMark val="none"/>
        <c:tickLblPos val="nextTo"/>
        <c:txPr>
          <a:bodyPr/>
          <a:lstStyle/>
          <a:p>
            <a:pPr>
              <a:defRPr sz="1200"/>
            </a:pPr>
            <a:endParaRPr lang="en-US"/>
          </a:p>
        </c:txPr>
        <c:crossAx val="431613104"/>
        <c:crosses val="autoZero"/>
        <c:auto val="1"/>
        <c:lblAlgn val="ctr"/>
        <c:lblOffset val="100"/>
        <c:noMultiLvlLbl val="0"/>
      </c:catAx>
      <c:valAx>
        <c:axId val="431613104"/>
        <c:scaling>
          <c:orientation val="minMax"/>
        </c:scaling>
        <c:delete val="0"/>
        <c:axPos val="t"/>
        <c:majorGridlines/>
        <c:numFmt formatCode="0%" sourceLinked="1"/>
        <c:majorTickMark val="out"/>
        <c:minorTickMark val="none"/>
        <c:tickLblPos val="nextTo"/>
        <c:txPr>
          <a:bodyPr/>
          <a:lstStyle/>
          <a:p>
            <a:pPr>
              <a:defRPr sz="1200"/>
            </a:pPr>
            <a:endParaRPr lang="en-US"/>
          </a:p>
        </c:txPr>
        <c:crossAx val="432772336"/>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GB" sz="1600" dirty="0" smtClean="0"/>
              <a:t>Main Panel</a:t>
            </a:r>
            <a:r>
              <a:rPr lang="en-GB" sz="1600" baseline="0" dirty="0" smtClean="0"/>
              <a:t> A average profiles</a:t>
            </a:r>
            <a:endParaRPr lang="en-GB" sz="1600" dirty="0"/>
          </a:p>
        </c:rich>
      </c:tx>
      <c:layout>
        <c:manualLayout>
          <c:xMode val="edge"/>
          <c:yMode val="edge"/>
          <c:x val="0.227314909793868"/>
          <c:y val="0.0693762081941769"/>
        </c:manualLayout>
      </c:layout>
      <c:overlay val="0"/>
    </c:title>
    <c:autoTitleDeleted val="0"/>
    <c:plotArea>
      <c:layout/>
      <c:barChart>
        <c:barDir val="bar"/>
        <c:grouping val="percentStacked"/>
        <c:varyColors val="0"/>
        <c:ser>
          <c:idx val="0"/>
          <c:order val="0"/>
          <c:tx>
            <c:strRef>
              <c:f>Sheet1!$D$2</c:f>
              <c:strCache>
                <c:ptCount val="1"/>
                <c:pt idx="0">
                  <c:v>4*      </c:v>
                </c:pt>
              </c:strCache>
            </c:strRef>
          </c:tx>
          <c:invertIfNegative val="0"/>
          <c:cat>
            <c:strRef>
              <c:f>Sheet1!$C$3:$C$6</c:f>
              <c:strCache>
                <c:ptCount val="4"/>
                <c:pt idx="0">
                  <c:v>Overall </c:v>
                </c:pt>
                <c:pt idx="1">
                  <c:v>Outputs </c:v>
                </c:pt>
                <c:pt idx="2">
                  <c:v>Impact </c:v>
                </c:pt>
                <c:pt idx="3">
                  <c:v>Environment </c:v>
                </c:pt>
              </c:strCache>
            </c:strRef>
          </c:cat>
          <c:val>
            <c:numRef>
              <c:f>Sheet1!$D$3:$D$6</c:f>
              <c:numCache>
                <c:formatCode>General</c:formatCode>
                <c:ptCount val="4"/>
                <c:pt idx="0">
                  <c:v>37.0</c:v>
                </c:pt>
                <c:pt idx="1">
                  <c:v>23.9</c:v>
                </c:pt>
                <c:pt idx="2">
                  <c:v>60.9</c:v>
                </c:pt>
                <c:pt idx="3">
                  <c:v>58.9</c:v>
                </c:pt>
              </c:numCache>
            </c:numRef>
          </c:val>
        </c:ser>
        <c:ser>
          <c:idx val="1"/>
          <c:order val="1"/>
          <c:tx>
            <c:strRef>
              <c:f>Sheet1!$E$2</c:f>
              <c:strCache>
                <c:ptCount val="1"/>
                <c:pt idx="0">
                  <c:v>3*      </c:v>
                </c:pt>
              </c:strCache>
            </c:strRef>
          </c:tx>
          <c:invertIfNegative val="0"/>
          <c:cat>
            <c:strRef>
              <c:f>Sheet1!$C$3:$C$6</c:f>
              <c:strCache>
                <c:ptCount val="4"/>
                <c:pt idx="0">
                  <c:v>Overall </c:v>
                </c:pt>
                <c:pt idx="1">
                  <c:v>Outputs </c:v>
                </c:pt>
                <c:pt idx="2">
                  <c:v>Impact </c:v>
                </c:pt>
                <c:pt idx="3">
                  <c:v>Environment </c:v>
                </c:pt>
              </c:strCache>
            </c:strRef>
          </c:cat>
          <c:val>
            <c:numRef>
              <c:f>Sheet1!$E$3:$E$6</c:f>
              <c:numCache>
                <c:formatCode>General</c:formatCode>
                <c:ptCount val="4"/>
                <c:pt idx="0">
                  <c:v>44.0</c:v>
                </c:pt>
                <c:pt idx="1">
                  <c:v>51.1</c:v>
                </c:pt>
                <c:pt idx="2">
                  <c:v>30.2</c:v>
                </c:pt>
                <c:pt idx="3">
                  <c:v>32.5</c:v>
                </c:pt>
              </c:numCache>
            </c:numRef>
          </c:val>
        </c:ser>
        <c:ser>
          <c:idx val="2"/>
          <c:order val="2"/>
          <c:tx>
            <c:strRef>
              <c:f>Sheet1!$F$2</c:f>
              <c:strCache>
                <c:ptCount val="1"/>
                <c:pt idx="0">
                  <c:v>2*      </c:v>
                </c:pt>
              </c:strCache>
            </c:strRef>
          </c:tx>
          <c:invertIfNegative val="0"/>
          <c:cat>
            <c:strRef>
              <c:f>Sheet1!$C$3:$C$6</c:f>
              <c:strCache>
                <c:ptCount val="4"/>
                <c:pt idx="0">
                  <c:v>Overall </c:v>
                </c:pt>
                <c:pt idx="1">
                  <c:v>Outputs </c:v>
                </c:pt>
                <c:pt idx="2">
                  <c:v>Impact </c:v>
                </c:pt>
                <c:pt idx="3">
                  <c:v>Environment </c:v>
                </c:pt>
              </c:strCache>
            </c:strRef>
          </c:cat>
          <c:val>
            <c:numRef>
              <c:f>Sheet1!$F$3:$F$6</c:f>
              <c:numCache>
                <c:formatCode>General</c:formatCode>
                <c:ptCount val="4"/>
                <c:pt idx="0">
                  <c:v>17.0</c:v>
                </c:pt>
                <c:pt idx="1">
                  <c:v>22.1</c:v>
                </c:pt>
                <c:pt idx="2">
                  <c:v>7.4</c:v>
                </c:pt>
                <c:pt idx="3">
                  <c:v>7.4</c:v>
                </c:pt>
              </c:numCache>
            </c:numRef>
          </c:val>
        </c:ser>
        <c:ser>
          <c:idx val="3"/>
          <c:order val="3"/>
          <c:tx>
            <c:strRef>
              <c:f>Sheet1!$G$2</c:f>
              <c:strCache>
                <c:ptCount val="1"/>
                <c:pt idx="0">
                  <c:v>1*      </c:v>
                </c:pt>
              </c:strCache>
            </c:strRef>
          </c:tx>
          <c:invertIfNegative val="0"/>
          <c:cat>
            <c:strRef>
              <c:f>Sheet1!$C$3:$C$6</c:f>
              <c:strCache>
                <c:ptCount val="4"/>
                <c:pt idx="0">
                  <c:v>Overall </c:v>
                </c:pt>
                <c:pt idx="1">
                  <c:v>Outputs </c:v>
                </c:pt>
                <c:pt idx="2">
                  <c:v>Impact </c:v>
                </c:pt>
                <c:pt idx="3">
                  <c:v>Environment </c:v>
                </c:pt>
              </c:strCache>
            </c:strRef>
          </c:cat>
          <c:val>
            <c:numRef>
              <c:f>Sheet1!$G$3:$G$6</c:f>
              <c:numCache>
                <c:formatCode>General</c:formatCode>
                <c:ptCount val="4"/>
                <c:pt idx="0">
                  <c:v>1.0</c:v>
                </c:pt>
                <c:pt idx="1">
                  <c:v>1.9</c:v>
                </c:pt>
                <c:pt idx="2">
                  <c:v>0.8</c:v>
                </c:pt>
                <c:pt idx="3">
                  <c:v>1.1</c:v>
                </c:pt>
              </c:numCache>
            </c:numRef>
          </c:val>
        </c:ser>
        <c:ser>
          <c:idx val="4"/>
          <c:order val="4"/>
          <c:tx>
            <c:strRef>
              <c:f>Sheet1!$H$2</c:f>
              <c:strCache>
                <c:ptCount val="1"/>
                <c:pt idx="0">
                  <c:v>U/C      </c:v>
                </c:pt>
              </c:strCache>
            </c:strRef>
          </c:tx>
          <c:invertIfNegative val="0"/>
          <c:cat>
            <c:strRef>
              <c:f>Sheet1!$C$3:$C$6</c:f>
              <c:strCache>
                <c:ptCount val="4"/>
                <c:pt idx="0">
                  <c:v>Overall </c:v>
                </c:pt>
                <c:pt idx="1">
                  <c:v>Outputs </c:v>
                </c:pt>
                <c:pt idx="2">
                  <c:v>Impact </c:v>
                </c:pt>
                <c:pt idx="3">
                  <c:v>Environment </c:v>
                </c:pt>
              </c:strCache>
            </c:strRef>
          </c:cat>
          <c:val>
            <c:numRef>
              <c:f>Sheet1!$H$3:$H$6</c:f>
              <c:numCache>
                <c:formatCode>General</c:formatCode>
                <c:ptCount val="4"/>
                <c:pt idx="0">
                  <c:v>1.0</c:v>
                </c:pt>
                <c:pt idx="1">
                  <c:v>1.0</c:v>
                </c:pt>
                <c:pt idx="2">
                  <c:v>0.700000000000001</c:v>
                </c:pt>
                <c:pt idx="3">
                  <c:v>0.1</c:v>
                </c:pt>
              </c:numCache>
            </c:numRef>
          </c:val>
        </c:ser>
        <c:dLbls>
          <c:showLegendKey val="0"/>
          <c:showVal val="0"/>
          <c:showCatName val="0"/>
          <c:showSerName val="0"/>
          <c:showPercent val="0"/>
          <c:showBubbleSize val="0"/>
        </c:dLbls>
        <c:gapWidth val="150"/>
        <c:overlap val="100"/>
        <c:axId val="433730656"/>
        <c:axId val="433490928"/>
      </c:barChart>
      <c:catAx>
        <c:axId val="433730656"/>
        <c:scaling>
          <c:orientation val="maxMin"/>
        </c:scaling>
        <c:delete val="0"/>
        <c:axPos val="l"/>
        <c:numFmt formatCode="General" sourceLinked="0"/>
        <c:majorTickMark val="out"/>
        <c:minorTickMark val="none"/>
        <c:tickLblPos val="low"/>
        <c:txPr>
          <a:bodyPr/>
          <a:lstStyle/>
          <a:p>
            <a:pPr>
              <a:defRPr sz="1200"/>
            </a:pPr>
            <a:endParaRPr lang="en-US"/>
          </a:p>
        </c:txPr>
        <c:crossAx val="433490928"/>
        <c:crosses val="autoZero"/>
        <c:auto val="1"/>
        <c:lblAlgn val="ctr"/>
        <c:lblOffset val="100"/>
        <c:noMultiLvlLbl val="0"/>
      </c:catAx>
      <c:valAx>
        <c:axId val="433490928"/>
        <c:scaling>
          <c:orientation val="minMax"/>
        </c:scaling>
        <c:delete val="0"/>
        <c:axPos val="t"/>
        <c:majorGridlines/>
        <c:numFmt formatCode="0%" sourceLinked="1"/>
        <c:majorTickMark val="out"/>
        <c:minorTickMark val="none"/>
        <c:tickLblPos val="nextTo"/>
        <c:txPr>
          <a:bodyPr/>
          <a:lstStyle/>
          <a:p>
            <a:pPr>
              <a:defRPr sz="1200"/>
            </a:pPr>
            <a:endParaRPr lang="en-US"/>
          </a:p>
        </c:txPr>
        <c:crossAx val="43373065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ED2E4-A34C-44BD-9289-881A04979989}" type="datetimeFigureOut">
              <a:rPr lang="en-US" smtClean="0"/>
              <a:pPr/>
              <a:t>1/29/15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B67F2-46AE-454F-80EE-B9B1A91059E8}" type="slidenum">
              <a:rPr lang="en-GB" smtClean="0"/>
              <a:pPr/>
              <a:t>‹#›</a:t>
            </a:fld>
            <a:endParaRPr lang="en-GB"/>
          </a:p>
        </p:txBody>
      </p:sp>
    </p:spTree>
    <p:extLst>
      <p:ext uri="{BB962C8B-B14F-4D97-AF65-F5344CB8AC3E}">
        <p14:creationId xmlns:p14="http://schemas.microsoft.com/office/powerpoint/2010/main" val="319376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FFB0CE-DB3B-45AD-8556-D7D03CD3C4D8}"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93747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669" indent="-263719" eaLnBrk="0" hangingPunct="0">
              <a:defRPr>
                <a:solidFill>
                  <a:schemeClr val="tx1"/>
                </a:solidFill>
                <a:latin typeface="Arial" charset="0"/>
              </a:defRPr>
            </a:lvl2pPr>
            <a:lvl3pPr marL="1054875" indent="-210975" eaLnBrk="0" hangingPunct="0">
              <a:defRPr>
                <a:solidFill>
                  <a:schemeClr val="tx1"/>
                </a:solidFill>
                <a:latin typeface="Arial" charset="0"/>
              </a:defRPr>
            </a:lvl3pPr>
            <a:lvl4pPr marL="1476825" indent="-210975" eaLnBrk="0" hangingPunct="0">
              <a:defRPr>
                <a:solidFill>
                  <a:schemeClr val="tx1"/>
                </a:solidFill>
                <a:latin typeface="Arial" charset="0"/>
              </a:defRPr>
            </a:lvl4pPr>
            <a:lvl5pPr marL="1898774" indent="-210975" eaLnBrk="0" hangingPunct="0">
              <a:defRPr>
                <a:solidFill>
                  <a:schemeClr val="tx1"/>
                </a:solidFill>
                <a:latin typeface="Arial" charset="0"/>
              </a:defRPr>
            </a:lvl5pPr>
            <a:lvl6pPr marL="2320724" indent="-210975" eaLnBrk="0" fontAlgn="base" hangingPunct="0">
              <a:spcBef>
                <a:spcPct val="0"/>
              </a:spcBef>
              <a:spcAft>
                <a:spcPct val="0"/>
              </a:spcAft>
              <a:defRPr>
                <a:solidFill>
                  <a:schemeClr val="tx1"/>
                </a:solidFill>
                <a:latin typeface="Arial" charset="0"/>
              </a:defRPr>
            </a:lvl6pPr>
            <a:lvl7pPr marL="2742674" indent="-210975" eaLnBrk="0" fontAlgn="base" hangingPunct="0">
              <a:spcBef>
                <a:spcPct val="0"/>
              </a:spcBef>
              <a:spcAft>
                <a:spcPct val="0"/>
              </a:spcAft>
              <a:defRPr>
                <a:solidFill>
                  <a:schemeClr val="tx1"/>
                </a:solidFill>
                <a:latin typeface="Arial" charset="0"/>
              </a:defRPr>
            </a:lvl7pPr>
            <a:lvl8pPr marL="3164624" indent="-210975" eaLnBrk="0" fontAlgn="base" hangingPunct="0">
              <a:spcBef>
                <a:spcPct val="0"/>
              </a:spcBef>
              <a:spcAft>
                <a:spcPct val="0"/>
              </a:spcAft>
              <a:defRPr>
                <a:solidFill>
                  <a:schemeClr val="tx1"/>
                </a:solidFill>
                <a:latin typeface="Arial" charset="0"/>
              </a:defRPr>
            </a:lvl8pPr>
            <a:lvl9pPr marL="3586574" indent="-210975" eaLnBrk="0" fontAlgn="base" hangingPunct="0">
              <a:spcBef>
                <a:spcPct val="0"/>
              </a:spcBef>
              <a:spcAft>
                <a:spcPct val="0"/>
              </a:spcAft>
              <a:defRPr>
                <a:solidFill>
                  <a:schemeClr val="tx1"/>
                </a:solidFill>
                <a:latin typeface="Arial" charset="0"/>
              </a:defRPr>
            </a:lvl9pPr>
          </a:lstStyle>
          <a:p>
            <a:pPr eaLnBrk="1" hangingPunct="1"/>
            <a:fld id="{8CCCFC9C-6C82-4685-9710-B48A31CED90E}" type="slidenum">
              <a:rPr lang="en-US" altLang="en-US" smtClean="0">
                <a:solidFill>
                  <a:srgbClr val="000000"/>
                </a:solidFill>
              </a:rPr>
              <a:pPr eaLnBrk="1" hangingPunct="1"/>
              <a:t>2</a:t>
            </a:fld>
            <a:endParaRPr lang="en-US" altLang="en-US" smtClean="0">
              <a:solidFill>
                <a:srgbClr val="000000"/>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59354" y="4342939"/>
            <a:ext cx="5012853" cy="2882055"/>
          </a:xfrm>
        </p:spPr>
        <p:txBody>
          <a:bodyPr wrap="square" numCol="1" anchor="t" anchorCtr="0" compatLnSpc="1">
            <a:prstTxWarp prst="textNoShape">
              <a:avLst/>
            </a:prstTxWarp>
            <a:normAutofit fontScale="62500" lnSpcReduction="20000"/>
          </a:bodyPr>
          <a:lstStyle/>
          <a:p>
            <a:pPr marL="336537" lvl="1" indent="-336537" defTabSz="871661">
              <a:spcAft>
                <a:spcPts val="955"/>
              </a:spcAft>
              <a:buClr>
                <a:srgbClr val="558ED5"/>
              </a:buClr>
              <a:defRPr/>
            </a:pPr>
            <a:endParaRPr lang="en-GB" sz="1000" dirty="0"/>
          </a:p>
        </p:txBody>
      </p:sp>
    </p:spTree>
    <p:extLst>
      <p:ext uri="{BB962C8B-B14F-4D97-AF65-F5344CB8AC3E}">
        <p14:creationId xmlns:p14="http://schemas.microsoft.com/office/powerpoint/2010/main" val="71934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primary outcome will be an overall quality profile for each submission, this will show the proportion of research judged to meet each of the four starred quality levels and will indicate the (FTE) number of staff in each submission</a:t>
            </a:r>
          </a:p>
          <a:p>
            <a:endParaRPr lang="en-GB" dirty="0" smtClean="0"/>
          </a:p>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smtClean="0"/>
              <a:t>The funding bodies intend to use the assessment outcomes to inform the selective allocation of their research funding to HEIs, with effect from 2015-16; as Graeme said, ~£2 billion per year.</a:t>
            </a:r>
          </a:p>
          <a:p>
            <a:pPr>
              <a:spcBef>
                <a:spcPts val="0"/>
              </a:spcBef>
            </a:pPr>
            <a:endParaRPr lang="en-GB" dirty="0" smtClean="0"/>
          </a:p>
          <a:p>
            <a:r>
              <a:rPr lang="en-US" dirty="0" smtClean="0"/>
              <a:t>We will also publish all submissions in spring 2015. We will remove personal and contractual details. HEIs may also redact textual parts of their submission  which should be excluded for reasons of commercial sensitivity or security</a:t>
            </a:r>
          </a:p>
          <a:p>
            <a:endParaRPr lang="en-US" dirty="0" smtClean="0"/>
          </a:p>
          <a:p>
            <a:r>
              <a:rPr lang="en-US" dirty="0" smtClean="0"/>
              <a:t>As Vicky Said, submitting HEIs must also produce a Code of Practice on the selection of staff for the REF, these COPs will also be published at the end of the exercise.</a:t>
            </a:r>
          </a:p>
          <a:p>
            <a:endParaRPr lang="en-US" dirty="0" smtClean="0"/>
          </a:p>
          <a:p>
            <a:r>
              <a:rPr lang="en-US" dirty="0" smtClean="0"/>
              <a:t>Back to Graeme to wrap up.</a:t>
            </a:r>
          </a:p>
          <a:p>
            <a:endParaRPr lang="en-GB" dirty="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pPr>
                <a:defRPr/>
              </a:pPr>
              <a:t>3</a:t>
            </a:fld>
            <a:endParaRPr lang="en-GB" dirty="0"/>
          </a:p>
        </p:txBody>
      </p:sp>
    </p:spTree>
    <p:extLst>
      <p:ext uri="{BB962C8B-B14F-4D97-AF65-F5344CB8AC3E}">
        <p14:creationId xmlns:p14="http://schemas.microsoft.com/office/powerpoint/2010/main" val="71988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pPr>
                <a:defRPr/>
              </a:pPr>
              <a:t>6</a:t>
            </a:fld>
            <a:endParaRPr lang="en-GB" dirty="0"/>
          </a:p>
        </p:txBody>
      </p:sp>
    </p:spTree>
    <p:extLst>
      <p:ext uri="{BB962C8B-B14F-4D97-AF65-F5344CB8AC3E}">
        <p14:creationId xmlns:p14="http://schemas.microsoft.com/office/powerpoint/2010/main" val="59651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pPr>
                <a:defRPr/>
              </a:pPr>
              <a:t>7</a:t>
            </a:fld>
            <a:endParaRPr lang="en-GB" dirty="0"/>
          </a:p>
        </p:txBody>
      </p:sp>
    </p:spTree>
    <p:extLst>
      <p:ext uri="{BB962C8B-B14F-4D97-AF65-F5344CB8AC3E}">
        <p14:creationId xmlns:p14="http://schemas.microsoft.com/office/powerpoint/2010/main" val="118964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49F7CFB2-9320-43DE-9A98-5364F7A6412C}" type="slidenum">
              <a:rPr lang="en-GB" smtClean="0"/>
              <a:pPr>
                <a:defRPr/>
              </a:pPr>
              <a:t>12</a:t>
            </a:fld>
            <a:endParaRPr lang="en-GB" dirty="0"/>
          </a:p>
        </p:txBody>
      </p:sp>
    </p:spTree>
    <p:extLst>
      <p:ext uri="{BB962C8B-B14F-4D97-AF65-F5344CB8AC3E}">
        <p14:creationId xmlns:p14="http://schemas.microsoft.com/office/powerpoint/2010/main" val="135049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1/29/15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1/29/15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1/29/15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8933F0-17A8-42AD-B506-76E642ADD4D1}" type="datetimeFigureOut">
              <a:rPr lang="en-US" smtClean="0"/>
              <a:pPr/>
              <a:t>1/29/15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8933F0-17A8-42AD-B506-76E642ADD4D1}" type="datetimeFigureOut">
              <a:rPr lang="en-US" smtClean="0"/>
              <a:pPr/>
              <a:t>1/29/15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8933F0-17A8-42AD-B506-76E642ADD4D1}" type="datetimeFigureOut">
              <a:rPr lang="en-US" smtClean="0"/>
              <a:pPr/>
              <a:t>1/29/15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8933F0-17A8-42AD-B506-76E642ADD4D1}" type="datetimeFigureOut">
              <a:rPr lang="en-US" smtClean="0"/>
              <a:pPr/>
              <a:t>1/29/15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8933F0-17A8-42AD-B506-76E642ADD4D1}" type="datetimeFigureOut">
              <a:rPr lang="en-US" smtClean="0"/>
              <a:pPr/>
              <a:t>1/29/15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933F0-17A8-42AD-B506-76E642ADD4D1}" type="datetimeFigureOut">
              <a:rPr lang="en-US" smtClean="0"/>
              <a:pPr/>
              <a:t>1/29/15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pPr/>
              <a:t>1/29/15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933F0-17A8-42AD-B506-76E642ADD4D1}" type="datetimeFigureOut">
              <a:rPr lang="en-US" smtClean="0"/>
              <a:pPr/>
              <a:t>1/29/15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9343EA-775A-4CBF-97AE-3340ED8FD5C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933F0-17A8-42AD-B506-76E642ADD4D1}" type="datetimeFigureOut">
              <a:rPr lang="en-US" smtClean="0"/>
              <a:pPr/>
              <a:t>1/29/15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343EA-775A-4CBF-97AE-3340ED8FD5C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1" Type="http://schemas.openxmlformats.org/officeDocument/2006/relationships/slideLayout" Target="../slideLayouts/slideLayout6.xml"/><Relationship Id="rId2"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 Id="rId3" Type="http://schemas.openxmlformats.org/officeDocument/2006/relationships/chart" Target="../charts/char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gif"/><Relationship Id="rId1" Type="http://schemas.openxmlformats.org/officeDocument/2006/relationships/slideLayout" Target="../slideLayouts/slideLayout7.xml"/><Relationship Id="rId2" Type="http://schemas.openxmlformats.org/officeDocument/2006/relationships/hyperlink" Target="mailto:s.hill@hefce.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a:xfrm>
            <a:off x="3844415" y="1453793"/>
            <a:ext cx="4832041" cy="1631211"/>
          </a:xfrm>
          <a:prstGeom prst="rect">
            <a:avLst/>
          </a:prstGeom>
        </p:spPr>
        <p:txBody>
          <a:bodyPr lIns="0" tIns="0" rIns="0" bIns="0" anchor="t" anchorCtr="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2813">
              <a:lnSpc>
                <a:spcPts val="4400"/>
              </a:lnSpc>
              <a:defRPr/>
            </a:pPr>
            <a:r>
              <a:rPr lang="en-GB" sz="3600" dirty="0" smtClean="0">
                <a:solidFill>
                  <a:srgbClr val="1464BE"/>
                </a:solidFill>
                <a:latin typeface="Calibri" panose="020F0502020204030204" pitchFamily="34" charset="0"/>
                <a:cs typeface="Calibri" panose="020F0502020204030204" pitchFamily="34" charset="0"/>
              </a:rPr>
              <a:t>REF and research funding update</a:t>
            </a:r>
          </a:p>
        </p:txBody>
      </p:sp>
      <p:sp>
        <p:nvSpPr>
          <p:cNvPr id="8" name="Rectangle 7"/>
          <p:cNvSpPr>
            <a:spLocks noChangeArrowheads="1"/>
          </p:cNvSpPr>
          <p:nvPr/>
        </p:nvSpPr>
        <p:spPr bwMode="auto">
          <a:xfrm>
            <a:off x="3844415" y="3805084"/>
            <a:ext cx="5040949" cy="2072188"/>
          </a:xfrm>
          <a:prstGeom prst="rect">
            <a:avLst/>
          </a:prstGeom>
          <a:noFill/>
          <a:ln w="9525">
            <a:noFill/>
            <a:miter lim="800000"/>
            <a:headEnd/>
            <a:tailEnd/>
          </a:ln>
        </p:spPr>
        <p:txBody>
          <a:bodyPr lIns="0" tIns="0" r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lnSpc>
                <a:spcPts val="2800"/>
              </a:lnSpc>
              <a:spcBef>
                <a:spcPts val="0"/>
              </a:spcBef>
              <a:spcAft>
                <a:spcPts val="0"/>
              </a:spcAft>
              <a:defRPr/>
            </a:pPr>
            <a:r>
              <a:rPr lang="en-GB" sz="2000" b="1" dirty="0" smtClean="0">
                <a:solidFill>
                  <a:srgbClr val="1464BE"/>
                </a:solidFill>
                <a:latin typeface="Calibri" pitchFamily="34" charset="0"/>
              </a:rPr>
              <a:t>Steven Hill</a:t>
            </a:r>
          </a:p>
          <a:p>
            <a:pPr fontAlgn="auto">
              <a:lnSpc>
                <a:spcPts val="2800"/>
              </a:lnSpc>
              <a:spcBef>
                <a:spcPts val="0"/>
              </a:spcBef>
              <a:spcAft>
                <a:spcPts val="1200"/>
              </a:spcAft>
              <a:defRPr/>
            </a:pPr>
            <a:r>
              <a:rPr lang="en-GB" sz="2000" dirty="0" smtClean="0">
                <a:solidFill>
                  <a:srgbClr val="1464BE"/>
                </a:solidFill>
                <a:latin typeface="Calibri" pitchFamily="34" charset="0"/>
                <a:cs typeface="Arial" charset="0"/>
              </a:rPr>
              <a:t>Head of Research Policy</a:t>
            </a:r>
            <a:endParaRPr lang="en-GB" sz="2000" dirty="0">
              <a:solidFill>
                <a:srgbClr val="1464BE"/>
              </a:solidFill>
              <a:latin typeface="Calibri" pitchFamily="34" charset="0"/>
              <a:cs typeface="Arial" charset="0"/>
            </a:endParaRPr>
          </a:p>
          <a:p>
            <a:pPr>
              <a:lnSpc>
                <a:spcPts val="2800"/>
              </a:lnSpc>
              <a:defRPr/>
            </a:pPr>
            <a:r>
              <a:rPr lang="en-GB" sz="2000" dirty="0" smtClean="0">
                <a:solidFill>
                  <a:srgbClr val="1464BE"/>
                </a:solidFill>
                <a:latin typeface="Calibri" pitchFamily="34" charset="0"/>
              </a:rPr>
              <a:t>Astronomy Forum</a:t>
            </a:r>
            <a:endParaRPr lang="en-GB" sz="2000" dirty="0">
              <a:solidFill>
                <a:srgbClr val="1464BE"/>
              </a:solidFill>
              <a:latin typeface="Calibri" pitchFamily="34" charset="0"/>
            </a:endParaRPr>
          </a:p>
          <a:p>
            <a:pPr>
              <a:lnSpc>
                <a:spcPts val="2800"/>
              </a:lnSpc>
              <a:defRPr/>
            </a:pPr>
            <a:r>
              <a:rPr lang="en-GB" sz="2000" dirty="0" smtClean="0">
                <a:solidFill>
                  <a:srgbClr val="1464BE"/>
                </a:solidFill>
                <a:latin typeface="Calibri" pitchFamily="34" charset="0"/>
              </a:rPr>
              <a:t>03 February 2015</a:t>
            </a:r>
          </a:p>
          <a:p>
            <a:pPr>
              <a:lnSpc>
                <a:spcPts val="2800"/>
              </a:lnSpc>
              <a:defRPr/>
            </a:pPr>
            <a:endParaRPr lang="en-US" sz="2000" dirty="0">
              <a:solidFill>
                <a:srgbClr val="0070C0"/>
              </a:solidFill>
              <a:latin typeface="Calibri" pitchFamily="34" charset="0"/>
            </a:endParaRPr>
          </a:p>
        </p:txBody>
      </p:sp>
      <p:sp>
        <p:nvSpPr>
          <p:cNvPr id="3" name="Rectangle 2"/>
          <p:cNvSpPr/>
          <p:nvPr/>
        </p:nvSpPr>
        <p:spPr>
          <a:xfrm>
            <a:off x="0" y="0"/>
            <a:ext cx="9144000" cy="66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0226"/>
            <a:ext cx="3291840" cy="6175248"/>
          </a:xfrm>
          <a:prstGeom prst="rect">
            <a:avLst/>
          </a:prstGeom>
        </p:spPr>
      </p:pic>
    </p:spTree>
    <p:extLst>
      <p:ext uri="{BB962C8B-B14F-4D97-AF65-F5344CB8AC3E}">
        <p14:creationId xmlns:p14="http://schemas.microsoft.com/office/powerpoint/2010/main" val="208442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571472" y="1571612"/>
          <a:ext cx="7429552" cy="428628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a:spLocks noGrp="1" noChangeArrowheads="1"/>
          </p:cNvSpPr>
          <p:nvPr>
            <p:ph type="title"/>
          </p:nvPr>
        </p:nvSpPr>
        <p:spPr/>
        <p:txBody>
          <a:bodyPr>
            <a:noAutofit/>
          </a:bodyPr>
          <a:lstStyle/>
          <a:p>
            <a:pPr algn="l">
              <a:lnSpc>
                <a:spcPts val="3800"/>
              </a:lnSpc>
            </a:pPr>
            <a:r>
              <a:rPr lang="en-GB" sz="2800" dirty="0" smtClean="0">
                <a:solidFill>
                  <a:srgbClr val="00788A"/>
                </a:solidFill>
              </a:rPr>
              <a:t>Excellence was found in all types of research output</a:t>
            </a:r>
            <a:endParaRPr lang="en-US" sz="2800" dirty="0" smtClean="0">
              <a:solidFill>
                <a:srgbClr val="00788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899592" y="297656"/>
            <a:ext cx="8064896" cy="827088"/>
          </a:xfrm>
        </p:spPr>
        <p:txBody>
          <a:bodyPr>
            <a:noAutofit/>
          </a:bodyPr>
          <a:lstStyle/>
          <a:p>
            <a:pPr algn="l">
              <a:lnSpc>
                <a:spcPts val="3800"/>
              </a:lnSpc>
            </a:pPr>
            <a:r>
              <a:rPr lang="en-GB" sz="2800" dirty="0" smtClean="0">
                <a:solidFill>
                  <a:srgbClr val="00788A"/>
                </a:solidFill>
              </a:rPr>
              <a:t>Average profiles by main panel</a:t>
            </a:r>
            <a:endParaRPr lang="en-US" sz="2800" dirty="0" smtClean="0">
              <a:solidFill>
                <a:srgbClr val="00788A"/>
              </a:solidFill>
            </a:endParaRPr>
          </a:p>
        </p:txBody>
      </p:sp>
      <p:graphicFrame>
        <p:nvGraphicFramePr>
          <p:cNvPr id="8" name="Chart 7"/>
          <p:cNvGraphicFramePr/>
          <p:nvPr/>
        </p:nvGraphicFramePr>
        <p:xfrm>
          <a:off x="0" y="928670"/>
          <a:ext cx="4357686" cy="29289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4000496" y="928670"/>
          <a:ext cx="4357718"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0" y="3714752"/>
          <a:ext cx="4357686" cy="29289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500034" y="857232"/>
          <a:ext cx="8643966" cy="57864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283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48" y="357166"/>
            <a:ext cx="8240880" cy="827088"/>
          </a:xfrm>
        </p:spPr>
        <p:txBody>
          <a:bodyPr>
            <a:normAutofit fontScale="90000"/>
          </a:bodyPr>
          <a:lstStyle/>
          <a:p>
            <a:pPr algn="l">
              <a:lnSpc>
                <a:spcPts val="3800"/>
              </a:lnSpc>
            </a:pPr>
            <a:r>
              <a:rPr lang="en-GB" sz="3400" dirty="0" smtClean="0">
                <a:solidFill>
                  <a:srgbClr val="00788A"/>
                </a:solidFill>
              </a:rPr>
              <a:t>For the first time, REF has demonstrated the impact of UK research in all subjects</a:t>
            </a:r>
            <a:endParaRPr lang="en-US" sz="3400" dirty="0" smtClean="0">
              <a:solidFill>
                <a:srgbClr val="00788A"/>
              </a:solidFill>
            </a:endParaRPr>
          </a:p>
        </p:txBody>
      </p:sp>
      <p:sp>
        <p:nvSpPr>
          <p:cNvPr id="16387" name="Rectangle 5"/>
          <p:cNvSpPr>
            <a:spLocks noChangeArrowheads="1"/>
          </p:cNvSpPr>
          <p:nvPr/>
        </p:nvSpPr>
        <p:spPr bwMode="auto">
          <a:xfrm>
            <a:off x="1000100" y="1500174"/>
            <a:ext cx="7215238" cy="5184576"/>
          </a:xfrm>
          <a:prstGeom prst="rect">
            <a:avLst/>
          </a:prstGeom>
          <a:noFill/>
          <a:ln w="9525">
            <a:noFill/>
            <a:miter lim="800000"/>
            <a:headEnd/>
            <a:tailEnd/>
          </a:ln>
        </p:spPr>
        <p:txBody>
          <a:bodyPr lIns="0" tIns="0" rIns="0" bIns="0"/>
          <a:lstStyle/>
          <a:p>
            <a:pPr marL="457200" indent="-457200">
              <a:lnSpc>
                <a:spcPts val="2800"/>
              </a:lnSpc>
              <a:spcAft>
                <a:spcPts val="600"/>
              </a:spcAft>
              <a:buClr>
                <a:srgbClr val="00788A"/>
              </a:buClr>
              <a:buSzPct val="140000"/>
              <a:buFont typeface="Arial" panose="020B0604020202020204" pitchFamily="34" charset="0"/>
              <a:buChar char="•"/>
            </a:pPr>
            <a:r>
              <a:rPr lang="en-GB" sz="2200" dirty="0" smtClean="0"/>
              <a:t>Over 250 research users judged the impacts, jointly with academic panel members. </a:t>
            </a:r>
          </a:p>
          <a:p>
            <a:pPr marL="457200" lvl="0" indent="-457200">
              <a:lnSpc>
                <a:spcPts val="2800"/>
              </a:lnSpc>
              <a:spcAft>
                <a:spcPts val="600"/>
              </a:spcAft>
              <a:buClr>
                <a:srgbClr val="00788A"/>
              </a:buClr>
              <a:buSzPct val="140000"/>
              <a:buFont typeface="Arial" panose="020B0604020202020204" pitchFamily="34" charset="0"/>
              <a:buChar char="•"/>
            </a:pPr>
            <a:r>
              <a:rPr lang="en-GB" sz="2200" b="1" dirty="0" smtClean="0"/>
              <a:t>44% </a:t>
            </a:r>
            <a:r>
              <a:rPr lang="en-GB" sz="2200" dirty="0" smtClean="0"/>
              <a:t>of impacts were judged outstanding (4*). A further </a:t>
            </a:r>
            <a:r>
              <a:rPr lang="en-GB" sz="2200" b="1" dirty="0" smtClean="0"/>
              <a:t>40% </a:t>
            </a:r>
            <a:r>
              <a:rPr lang="en-GB" sz="2200" dirty="0" smtClean="0"/>
              <a:t>were judged very considerable (3*).</a:t>
            </a:r>
          </a:p>
          <a:p>
            <a:pPr marL="457200" indent="-457200">
              <a:lnSpc>
                <a:spcPts val="2800"/>
              </a:lnSpc>
              <a:spcAft>
                <a:spcPts val="600"/>
              </a:spcAft>
              <a:buClr>
                <a:srgbClr val="00788A"/>
              </a:buClr>
              <a:buSzPct val="140000"/>
              <a:buFont typeface="Arial" panose="020B0604020202020204" pitchFamily="34" charset="0"/>
              <a:buChar char="•"/>
            </a:pPr>
            <a:r>
              <a:rPr lang="en-GB" sz="2200" dirty="0" smtClean="0"/>
              <a:t>Impressive impacts were found from research in all subjects. </a:t>
            </a:r>
          </a:p>
          <a:p>
            <a:pPr marL="457200" indent="-457200">
              <a:lnSpc>
                <a:spcPts val="2800"/>
              </a:lnSpc>
              <a:spcAft>
                <a:spcPts val="600"/>
              </a:spcAft>
              <a:buClr>
                <a:srgbClr val="00788A"/>
              </a:buClr>
              <a:buSzPct val="140000"/>
              <a:buFont typeface="Arial" panose="020B0604020202020204" pitchFamily="34" charset="0"/>
              <a:buChar char="•"/>
            </a:pPr>
            <a:r>
              <a:rPr lang="en-GB" sz="2200" dirty="0" smtClean="0"/>
              <a:t>REF shows many ways in which research has fuelled economic prosperity, influenced public policy and services, enhanced communities and civic society, enriched cultural life, improved health and wellbeing, and tackled environmental challenges.</a:t>
            </a:r>
          </a:p>
          <a:p>
            <a:pPr marL="457200" indent="-457200">
              <a:lnSpc>
                <a:spcPts val="2800"/>
              </a:lnSpc>
              <a:spcAft>
                <a:spcPts val="600"/>
              </a:spcAft>
              <a:buClr>
                <a:srgbClr val="00788A"/>
              </a:buClr>
              <a:buSzPct val="140000"/>
            </a:pPr>
            <a:endParaRPr lang="en-GB" sz="2000" dirty="0" smtClean="0"/>
          </a:p>
          <a:p>
            <a:pPr marL="914400" lvl="1" indent="-457200">
              <a:lnSpc>
                <a:spcPts val="2800"/>
              </a:lnSpc>
              <a:spcAft>
                <a:spcPts val="600"/>
              </a:spcAft>
              <a:buClr>
                <a:srgbClr val="00788A"/>
              </a:buClr>
              <a:buSzPct val="140000"/>
              <a:buFont typeface="Arial" panose="020B0604020202020204" pitchFamily="34" charset="0"/>
              <a:buChar char="•"/>
            </a:pPr>
            <a:endParaRPr lang="en-GB" dirty="0"/>
          </a:p>
          <a:p>
            <a:pPr marL="914400" lvl="1" indent="-457200">
              <a:lnSpc>
                <a:spcPts val="2800"/>
              </a:lnSpc>
              <a:spcAft>
                <a:spcPts val="1400"/>
              </a:spcAft>
              <a:buClr>
                <a:srgbClr val="00788A"/>
              </a:buClr>
              <a:buSzPct val="140000"/>
              <a:buFont typeface="Arial" panose="020B0604020202020204" pitchFamily="34" charset="0"/>
              <a:buChar char="•"/>
            </a:pPr>
            <a:endParaRPr lang="en-GB" sz="2200" dirty="0"/>
          </a:p>
          <a:p>
            <a:pPr marL="457200" indent="-457200">
              <a:lnSpc>
                <a:spcPts val="2800"/>
              </a:lnSpc>
              <a:spcAft>
                <a:spcPts val="1400"/>
              </a:spcAft>
              <a:buClr>
                <a:srgbClr val="00788A"/>
              </a:buClr>
              <a:buSzPct val="140000"/>
              <a:buFont typeface="Arial" panose="020B0604020202020204" pitchFamily="34" charset="0"/>
              <a:buChar char="•"/>
            </a:pPr>
            <a:endParaRPr lang="en-GB" sz="2200" dirty="0"/>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1428780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Impressive impact was found across institutions with submissions of all sizes</a:t>
            </a:r>
            <a:endParaRPr lang="en-US" sz="3200" dirty="0" smtClean="0">
              <a:solidFill>
                <a:srgbClr val="00788A"/>
              </a:solidFill>
            </a:endParaRPr>
          </a:p>
        </p:txBody>
      </p:sp>
      <p:graphicFrame>
        <p:nvGraphicFramePr>
          <p:cNvPr id="4" name="Chart 3"/>
          <p:cNvGraphicFramePr/>
          <p:nvPr/>
        </p:nvGraphicFramePr>
        <p:xfrm>
          <a:off x="0" y="2000240"/>
          <a:ext cx="4572000" cy="3714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500562" y="2000240"/>
          <a:ext cx="4643438" cy="3714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28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Impact and other scores related, but not perfectly</a:t>
            </a:r>
            <a:endParaRPr lang="en-US" sz="3200" dirty="0" smtClean="0">
              <a:solidFill>
                <a:srgbClr val="00788A"/>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2915"/>
            <a:ext cx="8136905" cy="475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714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Impact and other scores related, but not perfectly</a:t>
            </a:r>
            <a:endParaRPr lang="en-US" sz="3200" dirty="0" smtClean="0">
              <a:solidFill>
                <a:srgbClr val="00788A"/>
              </a:solidFill>
            </a:endParaRPr>
          </a:p>
        </p:txBody>
      </p:sp>
      <p:pic>
        <p:nvPicPr>
          <p:cNvPr id="1026" name="Picture 2"/>
          <p:cNvPicPr>
            <a:picLocks noChangeAspect="1" noChangeArrowheads="1"/>
          </p:cNvPicPr>
          <p:nvPr/>
        </p:nvPicPr>
        <p:blipFill>
          <a:blip r:embed="rId2" cstate="print"/>
          <a:srcRect/>
          <a:stretch>
            <a:fillRect/>
          </a:stretch>
        </p:blipFill>
        <p:spPr bwMode="auto">
          <a:xfrm>
            <a:off x="840925" y="1571236"/>
            <a:ext cx="7462150" cy="4882100"/>
          </a:xfrm>
          <a:prstGeom prst="rect">
            <a:avLst/>
          </a:prstGeom>
          <a:noFill/>
          <a:ln w="9525">
            <a:noFill/>
            <a:miter lim="800000"/>
            <a:headEnd/>
            <a:tailEnd/>
          </a:ln>
          <a:effectLst/>
        </p:spPr>
      </p:pic>
    </p:spTree>
    <p:extLst>
      <p:ext uri="{BB962C8B-B14F-4D97-AF65-F5344CB8AC3E}">
        <p14:creationId xmlns:p14="http://schemas.microsoft.com/office/powerpoint/2010/main" val="2861818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pPr algn="l">
              <a:lnSpc>
                <a:spcPts val="3800"/>
              </a:lnSpc>
            </a:pPr>
            <a:r>
              <a:rPr lang="en-GB" sz="3200" dirty="0" smtClean="0">
                <a:solidFill>
                  <a:srgbClr val="00788A"/>
                </a:solidFill>
              </a:rPr>
              <a:t>Impact and other scores related, but not perfectly</a:t>
            </a:r>
            <a:endParaRPr lang="en-US" sz="3200" dirty="0" smtClean="0">
              <a:solidFill>
                <a:srgbClr val="00788A"/>
              </a:solidFill>
            </a:endParaRPr>
          </a:p>
        </p:txBody>
      </p:sp>
      <p:pic>
        <p:nvPicPr>
          <p:cNvPr id="2050" name="Picture 2"/>
          <p:cNvPicPr>
            <a:picLocks noChangeAspect="1" noChangeArrowheads="1"/>
          </p:cNvPicPr>
          <p:nvPr/>
        </p:nvPicPr>
        <p:blipFill>
          <a:blip r:embed="rId2" cstate="print"/>
          <a:srcRect/>
          <a:stretch>
            <a:fillRect/>
          </a:stretch>
        </p:blipFill>
        <p:spPr bwMode="auto">
          <a:xfrm>
            <a:off x="840925" y="1571236"/>
            <a:ext cx="7462150" cy="4882100"/>
          </a:xfrm>
          <a:prstGeom prst="rect">
            <a:avLst/>
          </a:prstGeom>
          <a:noFill/>
          <a:ln w="9525">
            <a:noFill/>
            <a:miter lim="800000"/>
            <a:headEnd/>
            <a:tailEnd/>
          </a:ln>
          <a:effectLst/>
        </p:spPr>
      </p:pic>
    </p:spTree>
    <p:extLst>
      <p:ext uri="{BB962C8B-B14F-4D97-AF65-F5344CB8AC3E}">
        <p14:creationId xmlns:p14="http://schemas.microsoft.com/office/powerpoint/2010/main" val="2861818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defTabSz="912813"/>
            <a:r>
              <a:rPr lang="en-GB" sz="3800" dirty="0">
                <a:solidFill>
                  <a:srgbClr val="1464BE"/>
                </a:solidFill>
                <a:latin typeface="Calibri" panose="020F0502020204030204" pitchFamily="34" charset="0"/>
                <a:ea typeface="+mn-ea"/>
                <a:cs typeface="Calibri" panose="020F0502020204030204" pitchFamily="34" charset="0"/>
              </a:rPr>
              <a:t>REF evaluation and analysis</a:t>
            </a:r>
            <a:endParaRPr lang="en-US" sz="3800" dirty="0">
              <a:solidFill>
                <a:srgbClr val="1464BE"/>
              </a:solidFill>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idx="1"/>
          </p:nvPr>
        </p:nvSpPr>
        <p:spPr>
          <a:noFill/>
          <a:ln w="9525">
            <a:noFill/>
            <a:miter lim="800000"/>
            <a:headEnd/>
            <a:tailEnd/>
          </a:ln>
        </p:spPr>
        <p:txBody>
          <a:bodyPr lIns="0" tIns="0" rIns="0" bIns="0"/>
          <a:lstStyle/>
          <a:p>
            <a:pPr marL="514350" indent="-457200" defTabSz="912813">
              <a:spcAft>
                <a:spcPts val="1000"/>
              </a:spcAft>
              <a:buFont typeface="Arial" charset="0"/>
              <a:buChar char="•"/>
              <a:defRPr/>
            </a:pPr>
            <a:r>
              <a:rPr lang="en-GB" sz="2800" dirty="0">
                <a:solidFill>
                  <a:prstClr val="black"/>
                </a:solidFill>
                <a:latin typeface="Calibri" pitchFamily="34" charset="0"/>
              </a:rPr>
              <a:t>Impact evaluation: phase 1 (submissions), phase 2 (assessment)</a:t>
            </a:r>
          </a:p>
          <a:p>
            <a:pPr marL="514350" indent="-457200" defTabSz="912813">
              <a:spcAft>
                <a:spcPts val="1000"/>
              </a:spcAft>
              <a:buFont typeface="Arial" charset="0"/>
              <a:buChar char="•"/>
              <a:defRPr/>
            </a:pPr>
            <a:r>
              <a:rPr lang="en-GB" sz="2800" dirty="0">
                <a:solidFill>
                  <a:prstClr val="black"/>
                </a:solidFill>
                <a:latin typeface="Calibri" pitchFamily="34" charset="0"/>
              </a:rPr>
              <a:t>Impact case study analysis</a:t>
            </a:r>
          </a:p>
          <a:p>
            <a:pPr marL="514350" indent="-457200" defTabSz="912813">
              <a:spcAft>
                <a:spcPts val="1000"/>
              </a:spcAft>
              <a:buFont typeface="Arial" charset="0"/>
              <a:buChar char="•"/>
              <a:defRPr/>
            </a:pPr>
            <a:r>
              <a:rPr lang="en-GB" sz="2800" dirty="0">
                <a:solidFill>
                  <a:prstClr val="black"/>
                </a:solidFill>
                <a:latin typeface="Calibri" pitchFamily="34" charset="0"/>
              </a:rPr>
              <a:t>Cost of REF2014</a:t>
            </a:r>
          </a:p>
          <a:p>
            <a:pPr marL="514350" indent="-457200" defTabSz="912813">
              <a:spcAft>
                <a:spcPts val="1000"/>
              </a:spcAft>
              <a:buFont typeface="Arial" charset="0"/>
              <a:buChar char="•"/>
              <a:defRPr/>
            </a:pPr>
            <a:r>
              <a:rPr lang="en-GB" sz="2800" dirty="0">
                <a:solidFill>
                  <a:prstClr val="black"/>
                </a:solidFill>
                <a:latin typeface="Calibri" pitchFamily="34" charset="0"/>
              </a:rPr>
              <a:t>HEI feedback</a:t>
            </a:r>
          </a:p>
          <a:p>
            <a:pPr marL="514350" indent="-457200" defTabSz="912813">
              <a:spcAft>
                <a:spcPts val="1000"/>
              </a:spcAft>
              <a:buFont typeface="Arial" charset="0"/>
              <a:buChar char="•"/>
              <a:defRPr/>
            </a:pPr>
            <a:r>
              <a:rPr lang="en-GB" sz="2800" dirty="0">
                <a:solidFill>
                  <a:prstClr val="black"/>
                </a:solidFill>
                <a:latin typeface="Calibri" pitchFamily="34" charset="0"/>
              </a:rPr>
              <a:t>Panel member feedback</a:t>
            </a:r>
          </a:p>
          <a:p>
            <a:pPr marL="514350" indent="-457200" defTabSz="912813">
              <a:spcAft>
                <a:spcPts val="1000"/>
              </a:spcAft>
              <a:buFont typeface="Arial" charset="0"/>
              <a:buChar char="•"/>
              <a:defRPr/>
            </a:pPr>
            <a:r>
              <a:rPr lang="en-GB" sz="2800" i="1" dirty="0">
                <a:solidFill>
                  <a:prstClr val="black"/>
                </a:solidFill>
                <a:latin typeface="Calibri" pitchFamily="34" charset="0"/>
              </a:rPr>
              <a:t>Multi- and inter-disciplinary research</a:t>
            </a:r>
          </a:p>
          <a:p>
            <a:pPr marL="514350" indent="-457200" defTabSz="912813">
              <a:spcAft>
                <a:spcPts val="1000"/>
              </a:spcAft>
              <a:buFont typeface="Arial" charset="0"/>
              <a:buChar char="•"/>
              <a:defRPr/>
            </a:pPr>
            <a:r>
              <a:rPr lang="en-GB" sz="2800" i="1" dirty="0">
                <a:solidFill>
                  <a:prstClr val="black"/>
                </a:solidFill>
                <a:latin typeface="Calibri" pitchFamily="34" charset="0"/>
              </a:rPr>
              <a:t>High performing UoAs</a:t>
            </a:r>
          </a:p>
        </p:txBody>
      </p:sp>
    </p:spTree>
    <p:extLst>
      <p:ext uri="{BB962C8B-B14F-4D97-AF65-F5344CB8AC3E}">
        <p14:creationId xmlns:p14="http://schemas.microsoft.com/office/powerpoint/2010/main" val="64564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defTabSz="912813"/>
            <a:r>
              <a:rPr lang="en-GB" sz="3800" dirty="0" smtClean="0">
                <a:solidFill>
                  <a:srgbClr val="1464BE"/>
                </a:solidFill>
                <a:latin typeface="Calibri" panose="020F0502020204030204" pitchFamily="34" charset="0"/>
                <a:ea typeface="+mn-ea"/>
                <a:cs typeface="Calibri" panose="020F0502020204030204" pitchFamily="34" charset="0"/>
              </a:rPr>
              <a:t>QR funding</a:t>
            </a:r>
            <a:endParaRPr lang="en-US" sz="3800" dirty="0">
              <a:solidFill>
                <a:srgbClr val="1464BE"/>
              </a:solidFill>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idx="1"/>
          </p:nvPr>
        </p:nvSpPr>
        <p:spPr>
          <a:noFill/>
          <a:ln w="9525">
            <a:noFill/>
            <a:miter lim="800000"/>
            <a:headEnd/>
            <a:tailEnd/>
          </a:ln>
        </p:spPr>
        <p:txBody>
          <a:bodyPr lIns="0" tIns="0" rIns="0" bIns="0"/>
          <a:lstStyle/>
          <a:p>
            <a:pPr marL="514350" indent="-457200" defTabSz="912813">
              <a:spcAft>
                <a:spcPts val="1000"/>
              </a:spcAft>
              <a:buFont typeface="Arial" charset="0"/>
              <a:buChar char="•"/>
              <a:defRPr/>
            </a:pPr>
            <a:r>
              <a:rPr lang="en-GB" sz="2800" dirty="0" smtClean="0">
                <a:solidFill>
                  <a:prstClr val="black"/>
                </a:solidFill>
                <a:latin typeface="Calibri" pitchFamily="34" charset="0"/>
              </a:rPr>
              <a:t>FY 15/16 is a </a:t>
            </a:r>
            <a:r>
              <a:rPr lang="en-GB" sz="2800" dirty="0" smtClean="0">
                <a:solidFill>
                  <a:prstClr val="black"/>
                </a:solidFill>
                <a:latin typeface="Calibri" pitchFamily="34" charset="0"/>
              </a:rPr>
              <a:t>'transitional' year</a:t>
            </a:r>
            <a:endParaRPr lang="en-GB" sz="2800" dirty="0">
              <a:solidFill>
                <a:prstClr val="black"/>
              </a:solidFill>
              <a:latin typeface="Calibri" pitchFamily="34" charset="0"/>
            </a:endParaRPr>
          </a:p>
          <a:p>
            <a:pPr marL="514350" indent="-457200" defTabSz="912813">
              <a:spcAft>
                <a:spcPts val="1000"/>
              </a:spcAft>
              <a:buFont typeface="Arial" charset="0"/>
              <a:buChar char="•"/>
              <a:defRPr/>
            </a:pPr>
            <a:r>
              <a:rPr lang="en-GB" sz="2800" dirty="0" smtClean="0">
                <a:solidFill>
                  <a:prstClr val="black"/>
                </a:solidFill>
                <a:latin typeface="Calibri" pitchFamily="34" charset="0"/>
              </a:rPr>
              <a:t>Key principles remain:</a:t>
            </a:r>
          </a:p>
          <a:p>
            <a:pPr marL="914400" lvl="1" indent="-457200" defTabSz="912813">
              <a:spcAft>
                <a:spcPts val="1000"/>
              </a:spcAft>
              <a:buFont typeface="Arial" charset="0"/>
              <a:buChar char="•"/>
              <a:defRPr/>
            </a:pPr>
            <a:r>
              <a:rPr lang="en-GB" sz="2400" dirty="0" smtClean="0">
                <a:solidFill>
                  <a:prstClr val="black"/>
                </a:solidFill>
                <a:latin typeface="Calibri" pitchFamily="34" charset="0"/>
              </a:rPr>
              <a:t>Selective on the basis of quality</a:t>
            </a:r>
          </a:p>
          <a:p>
            <a:pPr marL="914400" lvl="1" indent="-457200" defTabSz="912813">
              <a:spcAft>
                <a:spcPts val="1000"/>
              </a:spcAft>
              <a:buFont typeface="Arial" charset="0"/>
              <a:buChar char="•"/>
              <a:defRPr/>
            </a:pPr>
            <a:r>
              <a:rPr lang="en-GB" sz="2400" dirty="0" smtClean="0">
                <a:solidFill>
                  <a:prstClr val="black"/>
                </a:solidFill>
                <a:latin typeface="Calibri" pitchFamily="34" charset="0"/>
              </a:rPr>
              <a:t>Excellence wherever it is found</a:t>
            </a:r>
          </a:p>
          <a:p>
            <a:pPr marL="914400" lvl="1" indent="-457200" defTabSz="912813">
              <a:spcAft>
                <a:spcPts val="1000"/>
              </a:spcAft>
              <a:buFont typeface="Arial" charset="0"/>
              <a:buChar char="•"/>
              <a:defRPr/>
            </a:pPr>
            <a:r>
              <a:rPr lang="en-GB" sz="2400" dirty="0" smtClean="0">
                <a:solidFill>
                  <a:prstClr val="black"/>
                </a:solidFill>
                <a:latin typeface="Calibri" pitchFamily="34" charset="0"/>
              </a:rPr>
              <a:t>Reflect cost of disciplines</a:t>
            </a:r>
          </a:p>
          <a:p>
            <a:pPr marL="914400" lvl="1" indent="-457200" defTabSz="912813">
              <a:spcAft>
                <a:spcPts val="1000"/>
              </a:spcAft>
              <a:buFont typeface="Arial" charset="0"/>
              <a:buChar char="•"/>
              <a:defRPr/>
            </a:pPr>
            <a:r>
              <a:rPr lang="en-GB" sz="2400" dirty="0" smtClean="0">
                <a:solidFill>
                  <a:prstClr val="black"/>
                </a:solidFill>
                <a:latin typeface="Calibri" pitchFamily="34" charset="0"/>
              </a:rPr>
              <a:t>Transparent allocation approach</a:t>
            </a:r>
          </a:p>
          <a:p>
            <a:pPr marL="914400" lvl="1" indent="-457200" defTabSz="912813">
              <a:spcAft>
                <a:spcPts val="1000"/>
              </a:spcAft>
              <a:buFont typeface="Arial" charset="0"/>
              <a:buChar char="•"/>
              <a:defRPr/>
            </a:pPr>
            <a:endParaRPr lang="en-GB" sz="2400" dirty="0">
              <a:solidFill>
                <a:prstClr val="black"/>
              </a:solidFill>
              <a:latin typeface="Calibri" pitchFamily="34" charset="0"/>
            </a:endParaRPr>
          </a:p>
        </p:txBody>
      </p:sp>
    </p:spTree>
    <p:extLst>
      <p:ext uri="{BB962C8B-B14F-4D97-AF65-F5344CB8AC3E}">
        <p14:creationId xmlns:p14="http://schemas.microsoft.com/office/powerpoint/2010/main" val="256363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noChangeArrowheads="1"/>
          </p:cNvSpPr>
          <p:nvPr/>
        </p:nvSpPr>
        <p:spPr>
          <a:xfrm>
            <a:off x="3491865" y="2226035"/>
            <a:ext cx="5400675" cy="863600"/>
          </a:xfrm>
          <a:prstGeom prst="rect">
            <a:avLst/>
          </a:prstGeom>
        </p:spPr>
        <p:txBody>
          <a:bodyPr lIns="0" tIns="0" rIns="0" bIns="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lnSpc>
                <a:spcPts val="5400"/>
              </a:lnSpc>
            </a:pPr>
            <a:r>
              <a:rPr lang="en-US" sz="4000" kern="0" dirty="0">
                <a:solidFill>
                  <a:srgbClr val="1464BE"/>
                </a:solidFill>
                <a:latin typeface="Calibri" panose="020F0502020204030204" pitchFamily="34" charset="0"/>
                <a:cs typeface="Calibri" panose="020F0502020204030204" pitchFamily="34" charset="0"/>
              </a:rPr>
              <a:t>Thank you for listening</a:t>
            </a:r>
            <a:endParaRPr lang="en-US" sz="4000" kern="0" dirty="0" smtClean="0">
              <a:solidFill>
                <a:srgbClr val="1464BE"/>
              </a:solidFill>
              <a:latin typeface="Calibri" panose="020F0502020204030204" pitchFamily="34" charset="0"/>
              <a:cs typeface="Calibri" panose="020F0502020204030204" pitchFamily="34" charset="0"/>
            </a:endParaRPr>
          </a:p>
        </p:txBody>
      </p:sp>
      <p:sp>
        <p:nvSpPr>
          <p:cNvPr id="9" name="Rectangle 16"/>
          <p:cNvSpPr>
            <a:spLocks noChangeArrowheads="1"/>
          </p:cNvSpPr>
          <p:nvPr/>
        </p:nvSpPr>
        <p:spPr bwMode="auto">
          <a:xfrm>
            <a:off x="3491865" y="3161072"/>
            <a:ext cx="5400675" cy="1225233"/>
          </a:xfrm>
          <a:prstGeom prst="rect">
            <a:avLst/>
          </a:prstGeom>
          <a:noFill/>
          <a:ln w="9525">
            <a:noFill/>
            <a:miter lim="800000"/>
            <a:headEnd/>
            <a:tailEnd/>
          </a:ln>
        </p:spPr>
        <p:txBody>
          <a:bodyPr lIns="0" tIns="0" rIns="0" bIns="0"/>
          <a:lstStyle/>
          <a:p>
            <a:pPr algn="ctr" fontAlgn="base">
              <a:lnSpc>
                <a:spcPts val="2800"/>
              </a:lnSpc>
              <a:spcBef>
                <a:spcPct val="0"/>
              </a:spcBef>
              <a:spcAft>
                <a:spcPts val="600"/>
              </a:spcAft>
            </a:pPr>
            <a:r>
              <a:rPr lang="en-US" sz="2400" b="1" dirty="0" smtClean="0">
                <a:solidFill>
                  <a:srgbClr val="1464BE"/>
                </a:solidFill>
                <a:latin typeface="Calibri" pitchFamily="34" charset="0"/>
                <a:hlinkClick r:id="rId2"/>
              </a:rPr>
              <a:t>s.hill@hefce.ac.uk</a:t>
            </a:r>
            <a:endParaRPr lang="en-US" sz="2400" b="1" dirty="0" smtClean="0">
              <a:solidFill>
                <a:srgbClr val="1464BE"/>
              </a:solidFill>
              <a:latin typeface="Calibri" pitchFamily="34" charset="0"/>
            </a:endParaRPr>
          </a:p>
          <a:p>
            <a:pPr algn="ctr" fontAlgn="base">
              <a:lnSpc>
                <a:spcPts val="2800"/>
              </a:lnSpc>
              <a:spcBef>
                <a:spcPct val="0"/>
              </a:spcBef>
              <a:spcAft>
                <a:spcPts val="600"/>
              </a:spcAft>
            </a:pPr>
            <a:r>
              <a:rPr lang="en-US" sz="2400" b="1" dirty="0" smtClean="0">
                <a:solidFill>
                  <a:srgbClr val="1464BE"/>
                </a:solidFill>
                <a:latin typeface="Calibri" pitchFamily="34" charset="0"/>
              </a:rPr>
              <a:t>@</a:t>
            </a:r>
            <a:r>
              <a:rPr lang="en-US" sz="2400" b="1" dirty="0" err="1" smtClean="0">
                <a:solidFill>
                  <a:srgbClr val="1464BE"/>
                </a:solidFill>
                <a:latin typeface="Calibri" pitchFamily="34" charset="0"/>
              </a:rPr>
              <a:t>stevenhill</a:t>
            </a:r>
            <a:endParaRPr lang="en-US" sz="2400" dirty="0">
              <a:solidFill>
                <a:srgbClr val="1464BE"/>
              </a:solidFill>
              <a:latin typeface="Calibr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6656"/>
            <a:ext cx="3322320" cy="6181344"/>
          </a:xfrm>
          <a:prstGeom prst="rect">
            <a:avLst/>
          </a:prstGeom>
        </p:spPr>
      </p:pic>
      <p:sp>
        <p:nvSpPr>
          <p:cNvPr id="6" name="Rectangle 5"/>
          <p:cNvSpPr/>
          <p:nvPr/>
        </p:nvSpPr>
        <p:spPr>
          <a:xfrm>
            <a:off x="0" y="0"/>
            <a:ext cx="9144000" cy="666000"/>
          </a:xfrm>
          <a:prstGeom prst="rect">
            <a:avLst/>
          </a:prstGeom>
          <a:solidFill>
            <a:srgbClr val="4F81BD">
              <a:lumMod val="75000"/>
            </a:srgbClr>
          </a:solidFill>
          <a:ln w="25400" cap="flat" cmpd="sng" algn="ctr">
            <a:noFill/>
            <a:prstDash val="solid"/>
          </a:ln>
          <a:effectLst/>
        </p:spPr>
        <p:txBody>
          <a:bodyPr rtlCol="0" anchor="ctr"/>
          <a:lstStyle/>
          <a:p>
            <a:pPr algn="ctr">
              <a:defRPr/>
            </a:pPr>
            <a:endParaRPr lang="en-GB" kern="0">
              <a:solidFill>
                <a:prstClr val="white"/>
              </a:solidFill>
              <a:latin typeface="Calibri"/>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5688654"/>
            <a:ext cx="2699792" cy="908698"/>
          </a:xfrm>
          <a:prstGeom prst="rect">
            <a:avLst/>
          </a:prstGeom>
        </p:spPr>
      </p:pic>
    </p:spTree>
    <p:extLst>
      <p:ext uri="{BB962C8B-B14F-4D97-AF65-F5344CB8AC3E}">
        <p14:creationId xmlns:p14="http://schemas.microsoft.com/office/powerpoint/2010/main" val="202967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611560" y="1484313"/>
            <a:ext cx="7921253" cy="4824412"/>
          </a:xfrm>
          <a:prstGeom prst="rect">
            <a:avLst/>
          </a:prstGeom>
          <a:noFill/>
          <a:ln w="9525">
            <a:noFill/>
            <a:miter lim="800000"/>
            <a:headEnd/>
            <a:tailEnd/>
          </a:ln>
        </p:spPr>
        <p:txBody>
          <a:bodyPr lIns="0" tIns="0" rIns="0" bIns="0"/>
          <a:lstStyle/>
          <a:p>
            <a:pPr marL="0" lvl="1" defTabSz="912813">
              <a:lnSpc>
                <a:spcPts val="2800"/>
              </a:lnSpc>
              <a:spcAft>
                <a:spcPts val="1000"/>
              </a:spcAft>
              <a:buClr>
                <a:srgbClr val="558ED5"/>
              </a:buClr>
              <a:defRPr/>
            </a:pPr>
            <a:r>
              <a:rPr lang="en-US" sz="2800" dirty="0" smtClean="0">
                <a:solidFill>
                  <a:prstClr val="black"/>
                </a:solidFill>
                <a:latin typeface="Calibri" pitchFamily="34" charset="0"/>
              </a:rPr>
              <a:t> </a:t>
            </a:r>
            <a:endParaRPr lang="en-US" sz="2800" dirty="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Research Excellence Framework</a:t>
            </a:r>
          </a:p>
          <a:p>
            <a:pPr marL="817200" lvl="2"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Outcomes</a:t>
            </a:r>
          </a:p>
          <a:p>
            <a:pPr marL="817200" lvl="2"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Evaluation and next steps</a:t>
            </a:r>
            <a:r>
              <a:rPr lang="en-US" sz="2800" dirty="0" smtClean="0">
                <a:solidFill>
                  <a:prstClr val="black"/>
                </a:solidFill>
                <a:latin typeface="Calibri" pitchFamily="34" charset="0"/>
              </a:rPr>
              <a:t/>
            </a:r>
            <a:br>
              <a:rPr lang="en-US" sz="2800" dirty="0" smtClean="0">
                <a:solidFill>
                  <a:prstClr val="black"/>
                </a:solidFill>
                <a:latin typeface="Calibri" pitchFamily="34" charset="0"/>
              </a:rPr>
            </a:br>
            <a:endParaRPr lang="en-US" sz="2800" dirty="0" smtClean="0">
              <a:solidFill>
                <a:prstClr val="black"/>
              </a:solidFill>
              <a:latin typeface="Calibri" pitchFamily="34" charset="0"/>
            </a:endParaRPr>
          </a:p>
          <a:p>
            <a:pPr marL="360000" lvl="1" indent="-360000" defTabSz="912813">
              <a:spcAft>
                <a:spcPts val="1000"/>
              </a:spcAft>
              <a:buClr>
                <a:srgbClr val="1464BE"/>
              </a:buClr>
              <a:buFont typeface="Arial" pitchFamily="34" charset="0"/>
              <a:buChar char="•"/>
              <a:defRPr/>
            </a:pPr>
            <a:r>
              <a:rPr lang="en-GB" sz="2800" dirty="0" smtClean="0">
                <a:solidFill>
                  <a:prstClr val="black"/>
                </a:solidFill>
                <a:latin typeface="Calibri" pitchFamily="34" charset="0"/>
              </a:rPr>
              <a:t>QR Funding</a:t>
            </a:r>
            <a:endParaRPr lang="en-US" sz="2800" dirty="0" smtClean="0">
              <a:solidFill>
                <a:prstClr val="black"/>
              </a:solidFill>
              <a:latin typeface="Calibri" pitchFamily="34" charset="0"/>
            </a:endParaRPr>
          </a:p>
        </p:txBody>
      </p:sp>
      <p:sp>
        <p:nvSpPr>
          <p:cNvPr id="5123" name="Title 1"/>
          <p:cNvSpPr txBox="1">
            <a:spLocks/>
          </p:cNvSpPr>
          <p:nvPr/>
        </p:nvSpPr>
        <p:spPr bwMode="auto">
          <a:xfrm>
            <a:off x="611560" y="419100"/>
            <a:ext cx="820859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GB" altLang="en-US" sz="3800" dirty="0" smtClean="0">
                <a:solidFill>
                  <a:srgbClr val="1464BE"/>
                </a:solidFill>
                <a:latin typeface="Calibri" panose="020F0502020204030204" pitchFamily="34" charset="0"/>
                <a:cs typeface="Calibri" panose="020F0502020204030204" pitchFamily="34" charset="0"/>
              </a:rPr>
              <a:t>Summary</a:t>
            </a:r>
            <a:endParaRPr lang="en-GB" altLang="en-US" sz="3800" dirty="0">
              <a:solidFill>
                <a:srgbClr val="1464B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311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EF2014 logo.jpg"/>
          <p:cNvPicPr>
            <a:picLocks noChangeAspect="1"/>
          </p:cNvPicPr>
          <p:nvPr/>
        </p:nvPicPr>
        <p:blipFill>
          <a:blip r:embed="rId3" cstate="print"/>
          <a:stretch>
            <a:fillRect/>
          </a:stretch>
        </p:blipFill>
        <p:spPr>
          <a:xfrm>
            <a:off x="7092280" y="6264814"/>
            <a:ext cx="1818928" cy="428210"/>
          </a:xfrm>
          <a:prstGeom prst="rect">
            <a:avLst/>
          </a:prstGeom>
        </p:spPr>
      </p:pic>
      <p:sp>
        <p:nvSpPr>
          <p:cNvPr id="13" name="Rounded Rectangle 12"/>
          <p:cNvSpPr/>
          <p:nvPr/>
        </p:nvSpPr>
        <p:spPr>
          <a:xfrm>
            <a:off x="-85726" y="6294860"/>
            <a:ext cx="7033990" cy="360000"/>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979" y="427922"/>
            <a:ext cx="6000341" cy="5521358"/>
          </a:xfrm>
          <a:prstGeom prst="rect">
            <a:avLst/>
          </a:prstGeom>
        </p:spPr>
      </p:pic>
    </p:spTree>
    <p:extLst>
      <p:ext uri="{BB962C8B-B14F-4D97-AF65-F5344CB8AC3E}">
        <p14:creationId xmlns:p14="http://schemas.microsoft.com/office/powerpoint/2010/main" val="2665660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Autofit/>
          </a:bodyPr>
          <a:lstStyle/>
          <a:p>
            <a:pPr algn="l">
              <a:lnSpc>
                <a:spcPts val="3800"/>
              </a:lnSpc>
            </a:pPr>
            <a:r>
              <a:rPr lang="en-GB" sz="3400" dirty="0" smtClean="0">
                <a:solidFill>
                  <a:srgbClr val="00788A"/>
                </a:solidFill>
              </a:rPr>
              <a:t>World-leading quality was found  in diverse submissions and institutions across the UK</a:t>
            </a:r>
            <a:endParaRPr lang="en-US" sz="3400" dirty="0" smtClean="0">
              <a:solidFill>
                <a:srgbClr val="00788A"/>
              </a:solidFill>
            </a:endParaRPr>
          </a:p>
        </p:txBody>
      </p:sp>
      <p:graphicFrame>
        <p:nvGraphicFramePr>
          <p:cNvPr id="7" name="Content Placeholder 6"/>
          <p:cNvGraphicFramePr>
            <a:graphicFrameLocks noGrp="1"/>
          </p:cNvGraphicFramePr>
          <p:nvPr>
            <p:ph idx="1"/>
          </p:nvPr>
        </p:nvGraphicFramePr>
        <p:xfrm>
          <a:off x="357158" y="2500306"/>
          <a:ext cx="4786346"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5"/>
          <p:cNvSpPr>
            <a:spLocks noChangeArrowheads="1"/>
          </p:cNvSpPr>
          <p:nvPr/>
        </p:nvSpPr>
        <p:spPr bwMode="auto">
          <a:xfrm>
            <a:off x="714348" y="1571612"/>
            <a:ext cx="7786742" cy="857256"/>
          </a:xfrm>
          <a:prstGeom prst="rect">
            <a:avLst/>
          </a:prstGeom>
          <a:noFill/>
          <a:ln w="9525">
            <a:noFill/>
            <a:miter lim="800000"/>
            <a:headEnd/>
            <a:tailEnd/>
          </a:ln>
        </p:spPr>
        <p:txBody>
          <a:bodyPr lIns="0" tIns="0" rIns="0" bIns="0"/>
          <a:lstStyle/>
          <a:p>
            <a:pPr marL="457200" indent="-457200">
              <a:lnSpc>
                <a:spcPts val="2800"/>
              </a:lnSpc>
              <a:spcBef>
                <a:spcPts val="1200"/>
              </a:spcBef>
              <a:spcAft>
                <a:spcPts val="600"/>
              </a:spcAft>
              <a:buClr>
                <a:srgbClr val="00788A"/>
              </a:buClr>
              <a:buSzPct val="140000"/>
              <a:buFont typeface="Arial" pitchFamily="34" charset="0"/>
              <a:buChar char="•"/>
            </a:pPr>
            <a:r>
              <a:rPr lang="en-GB" sz="2200" dirty="0" smtClean="0"/>
              <a:t>Submissions from the 154 institutions ranged from 3 staff in a single subject to over 2,500 staff in 32 subjects</a:t>
            </a:r>
            <a:r>
              <a:rPr lang="en-GB" sz="2000" dirty="0" smtClean="0"/>
              <a:t>		</a:t>
            </a:r>
          </a:p>
        </p:txBody>
      </p:sp>
      <p:sp>
        <p:nvSpPr>
          <p:cNvPr id="10" name="TextBox 9"/>
          <p:cNvSpPr txBox="1"/>
          <p:nvPr/>
        </p:nvSpPr>
        <p:spPr>
          <a:xfrm>
            <a:off x="5643570" y="5291752"/>
            <a:ext cx="3214710" cy="923330"/>
          </a:xfrm>
          <a:prstGeom prst="rect">
            <a:avLst/>
          </a:prstGeom>
          <a:noFill/>
          <a:ln>
            <a:solidFill>
              <a:schemeClr val="accent5">
                <a:lumMod val="50000"/>
              </a:schemeClr>
            </a:solidFill>
          </a:ln>
        </p:spPr>
        <p:txBody>
          <a:bodyPr wrap="square" rtlCol="0">
            <a:spAutoFit/>
          </a:bodyPr>
          <a:lstStyle/>
          <a:p>
            <a:r>
              <a:rPr lang="en-GB" dirty="0" smtClean="0"/>
              <a:t>Three-quarters have at least 10 per cent of their work graded as world-leading (4*). </a:t>
            </a:r>
            <a:endParaRPr lang="en-GB" dirty="0"/>
          </a:p>
        </p:txBody>
      </p:sp>
      <p:sp>
        <p:nvSpPr>
          <p:cNvPr id="11" name="TextBox 10"/>
          <p:cNvSpPr txBox="1"/>
          <p:nvPr/>
        </p:nvSpPr>
        <p:spPr>
          <a:xfrm>
            <a:off x="5643570" y="4005868"/>
            <a:ext cx="3214710" cy="923330"/>
          </a:xfrm>
          <a:prstGeom prst="rect">
            <a:avLst/>
          </a:prstGeom>
          <a:noFill/>
          <a:ln>
            <a:solidFill>
              <a:schemeClr val="accent5">
                <a:lumMod val="50000"/>
              </a:schemeClr>
            </a:solidFill>
          </a:ln>
        </p:spPr>
        <p:txBody>
          <a:bodyPr wrap="square" rtlCol="0">
            <a:spAutoFit/>
          </a:bodyPr>
          <a:lstStyle/>
          <a:p>
            <a:r>
              <a:rPr lang="en-GB" dirty="0" smtClean="0"/>
              <a:t>The top quarter have at least 30 per cent of their work graded as world-leading (4*).</a:t>
            </a:r>
            <a:endParaRPr lang="en-GB" dirty="0"/>
          </a:p>
        </p:txBody>
      </p:sp>
      <p:cxnSp>
        <p:nvCxnSpPr>
          <p:cNvPr id="15" name="Straight Arrow Connector 14"/>
          <p:cNvCxnSpPr/>
          <p:nvPr/>
        </p:nvCxnSpPr>
        <p:spPr>
          <a:xfrm>
            <a:off x="3929058" y="4572008"/>
            <a:ext cx="1714512" cy="1588"/>
          </a:xfrm>
          <a:prstGeom prst="straightConnector1">
            <a:avLst/>
          </a:prstGeom>
          <a:ln w="349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29058" y="5643578"/>
            <a:ext cx="1714512" cy="1588"/>
          </a:xfrm>
          <a:prstGeom prst="straightConnector1">
            <a:avLst/>
          </a:prstGeom>
          <a:ln w="3492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620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GB" sz="2800" dirty="0" smtClean="0">
                <a:solidFill>
                  <a:srgbClr val="00788A"/>
                </a:solidFill>
              </a:rPr>
              <a:t>Differentiation between institutions resulted from all three elements</a:t>
            </a:r>
            <a:endParaRPr lang="en-US" sz="2800" dirty="0">
              <a:solidFill>
                <a:srgbClr val="00788A"/>
              </a:solidFill>
            </a:endParaRPr>
          </a:p>
        </p:txBody>
      </p:sp>
      <p:graphicFrame>
        <p:nvGraphicFramePr>
          <p:cNvPr id="4" name="Chart 3"/>
          <p:cNvGraphicFramePr/>
          <p:nvPr/>
        </p:nvGraphicFramePr>
        <p:xfrm>
          <a:off x="0" y="1217621"/>
          <a:ext cx="9144000" cy="2928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3929066"/>
          <a:ext cx="9144000" cy="29289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19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285728"/>
            <a:ext cx="8072493" cy="827088"/>
          </a:xfrm>
        </p:spPr>
        <p:txBody>
          <a:bodyPr>
            <a:normAutofit fontScale="90000"/>
          </a:bodyPr>
          <a:lstStyle/>
          <a:p>
            <a:pPr algn="l">
              <a:lnSpc>
                <a:spcPts val="3800"/>
              </a:lnSpc>
            </a:pPr>
            <a:r>
              <a:rPr lang="en-GB" sz="3400" dirty="0" smtClean="0">
                <a:solidFill>
                  <a:srgbClr val="00788A"/>
                </a:solidFill>
              </a:rPr>
              <a:t>The quality of UK research has improved significantly since the previous exercise</a:t>
            </a:r>
            <a:endParaRPr lang="en-US" sz="3400" dirty="0" smtClean="0">
              <a:solidFill>
                <a:srgbClr val="00788A"/>
              </a:solidFill>
            </a:endParaRPr>
          </a:p>
        </p:txBody>
      </p:sp>
      <p:sp>
        <p:nvSpPr>
          <p:cNvPr id="16387" name="Rectangle 5"/>
          <p:cNvSpPr>
            <a:spLocks noChangeArrowheads="1"/>
          </p:cNvSpPr>
          <p:nvPr/>
        </p:nvSpPr>
        <p:spPr bwMode="auto">
          <a:xfrm>
            <a:off x="714348" y="1571612"/>
            <a:ext cx="7929618" cy="5295629"/>
          </a:xfrm>
          <a:prstGeom prst="rect">
            <a:avLst/>
          </a:prstGeom>
          <a:noFill/>
          <a:ln w="9525">
            <a:noFill/>
            <a:miter lim="800000"/>
            <a:headEnd/>
            <a:tailEnd/>
          </a:ln>
        </p:spPr>
        <p:txBody>
          <a:bodyPr lIns="0" tIns="0" rIns="0" bIns="0"/>
          <a:lstStyle/>
          <a:p>
            <a:pPr marL="457200" indent="-457200">
              <a:lnSpc>
                <a:spcPts val="2800"/>
              </a:lnSpc>
              <a:spcAft>
                <a:spcPts val="500"/>
              </a:spcAft>
              <a:buClr>
                <a:srgbClr val="00788A"/>
              </a:buClr>
              <a:buSzPct val="140000"/>
            </a:pPr>
            <a:endParaRPr lang="en-GB" sz="2000" dirty="0" smtClean="0"/>
          </a:p>
          <a:p>
            <a:pPr marL="457200" indent="-457200">
              <a:lnSpc>
                <a:spcPts val="2800"/>
              </a:lnSpc>
              <a:spcAft>
                <a:spcPts val="500"/>
              </a:spcAft>
              <a:buClr>
                <a:srgbClr val="00788A"/>
              </a:buClr>
              <a:buSzPct val="140000"/>
            </a:pPr>
            <a:r>
              <a:rPr lang="en-GB" sz="2400" dirty="0" smtClean="0"/>
              <a:t> </a:t>
            </a:r>
            <a:endParaRPr lang="en-GB" sz="2200" dirty="0" smtClean="0"/>
          </a:p>
          <a:p>
            <a:pPr marL="914400" lvl="1" indent="-457200">
              <a:lnSpc>
                <a:spcPts val="2800"/>
              </a:lnSpc>
              <a:spcAft>
                <a:spcPts val="500"/>
              </a:spcAft>
              <a:buClr>
                <a:srgbClr val="00788A"/>
              </a:buClr>
              <a:buSzPct val="140000"/>
              <a:buFont typeface="Arial" panose="020B0604020202020204" pitchFamily="34" charset="0"/>
              <a:buChar char="•"/>
            </a:pPr>
            <a:endParaRPr lang="en-GB" sz="2200" dirty="0"/>
          </a:p>
          <a:p>
            <a:pPr marL="457200" indent="-457200">
              <a:lnSpc>
                <a:spcPts val="2800"/>
              </a:lnSpc>
              <a:spcAft>
                <a:spcPts val="500"/>
              </a:spcAft>
              <a:buClr>
                <a:srgbClr val="00788A"/>
              </a:buClr>
              <a:buSzPct val="140000"/>
              <a:buFont typeface="Arial" panose="020B0604020202020204" pitchFamily="34" charset="0"/>
              <a:buChar char="•"/>
            </a:pPr>
            <a:endParaRPr lang="en-GB" sz="2200" dirty="0" smtClean="0"/>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5"/>
          <p:cNvSpPr>
            <a:spLocks noChangeArrowheads="1"/>
          </p:cNvSpPr>
          <p:nvPr/>
        </p:nvSpPr>
        <p:spPr bwMode="auto">
          <a:xfrm>
            <a:off x="1000100" y="1357298"/>
            <a:ext cx="7072362" cy="928694"/>
          </a:xfrm>
          <a:prstGeom prst="rect">
            <a:avLst/>
          </a:prstGeom>
          <a:noFill/>
          <a:ln w="9525">
            <a:noFill/>
            <a:miter lim="800000"/>
            <a:headEnd/>
            <a:tailEnd/>
          </a:ln>
        </p:spPr>
        <p:txBody>
          <a:bodyPr lIns="0" tIns="0" rIns="0" bIns="0"/>
          <a:lstStyle/>
          <a:p>
            <a:pPr marL="457200" lvl="0" indent="-457200">
              <a:lnSpc>
                <a:spcPts val="2800"/>
              </a:lnSpc>
              <a:spcAft>
                <a:spcPts val="600"/>
              </a:spcAft>
              <a:buClr>
                <a:srgbClr val="00788A"/>
              </a:buClr>
              <a:buSzPct val="140000"/>
              <a:buFont typeface="Arial" pitchFamily="34" charset="0"/>
              <a:buChar char="•"/>
            </a:pPr>
            <a:r>
              <a:rPr lang="en-GB" sz="2400" b="1" dirty="0" smtClean="0"/>
              <a:t>22% </a:t>
            </a:r>
            <a:r>
              <a:rPr lang="en-GB" sz="2200" dirty="0" smtClean="0"/>
              <a:t>of outputs were judged world-leading (4*), up from 14% in the 2008 RAE</a:t>
            </a:r>
          </a:p>
          <a:p>
            <a:pPr marL="457200" lvl="0" indent="-457200">
              <a:lnSpc>
                <a:spcPts val="2800"/>
              </a:lnSpc>
              <a:spcAft>
                <a:spcPts val="600"/>
              </a:spcAft>
              <a:buClr>
                <a:srgbClr val="00788A"/>
              </a:buClr>
              <a:buSzPct val="140000"/>
              <a:buFont typeface="Arial" pitchFamily="34" charset="0"/>
              <a:buChar char="•"/>
            </a:pPr>
            <a:r>
              <a:rPr lang="en-GB" sz="2400" b="1" dirty="0" smtClean="0"/>
              <a:t>50% </a:t>
            </a:r>
            <a:r>
              <a:rPr lang="en-GB" sz="2200" dirty="0" smtClean="0"/>
              <a:t>were judged internationally excellent (3*), up from 37% in the 2008 RAE</a:t>
            </a:r>
          </a:p>
          <a:p>
            <a:pPr marL="457200" indent="-457200">
              <a:lnSpc>
                <a:spcPts val="2800"/>
              </a:lnSpc>
              <a:spcAft>
                <a:spcPts val="600"/>
              </a:spcAft>
              <a:buClr>
                <a:srgbClr val="00788A"/>
              </a:buClr>
              <a:buSzPct val="140000"/>
            </a:pPr>
            <a:endParaRPr lang="en-GB" sz="2200" dirty="0" smtClean="0"/>
          </a:p>
        </p:txBody>
      </p:sp>
      <p:graphicFrame>
        <p:nvGraphicFramePr>
          <p:cNvPr id="9" name="Chart 8"/>
          <p:cNvGraphicFramePr/>
          <p:nvPr/>
        </p:nvGraphicFramePr>
        <p:xfrm>
          <a:off x="1285852" y="2928934"/>
          <a:ext cx="7000924" cy="33575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2687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285728"/>
            <a:ext cx="8072493" cy="827088"/>
          </a:xfrm>
        </p:spPr>
        <p:txBody>
          <a:bodyPr>
            <a:noAutofit/>
          </a:bodyPr>
          <a:lstStyle/>
          <a:p>
            <a:pPr algn="l">
              <a:lnSpc>
                <a:spcPts val="3800"/>
              </a:lnSpc>
            </a:pPr>
            <a:r>
              <a:rPr lang="en-GB" sz="3100" dirty="0" smtClean="0">
                <a:solidFill>
                  <a:srgbClr val="00788A"/>
                </a:solidFill>
              </a:rPr>
              <a:t>REF confirms other evidence about the improved international performance of UK research</a:t>
            </a:r>
            <a:endParaRPr lang="en-US" sz="3100" dirty="0" smtClean="0">
              <a:solidFill>
                <a:srgbClr val="00788A"/>
              </a:solidFill>
            </a:endParaRPr>
          </a:p>
        </p:txBody>
      </p:sp>
      <p:pic>
        <p:nvPicPr>
          <p:cNvPr id="16388" name="Picture 11" descr="REF2014 logo.jpg"/>
          <p:cNvPicPr>
            <a:picLocks noChangeAspect="1"/>
          </p:cNvPicPr>
          <p:nvPr/>
        </p:nvPicPr>
        <p:blipFill>
          <a:blip r:embed="rId3" cstate="print"/>
          <a:srcRect/>
          <a:stretch>
            <a:fillRect/>
          </a:stretch>
        </p:blipFill>
        <p:spPr bwMode="auto">
          <a:xfrm>
            <a:off x="7092950" y="6264275"/>
            <a:ext cx="1817688" cy="428625"/>
          </a:xfrm>
          <a:prstGeom prst="rect">
            <a:avLst/>
          </a:prstGeom>
          <a:noFill/>
          <a:ln w="9525">
            <a:noFill/>
            <a:miter lim="800000"/>
            <a:headEnd/>
            <a:tailEnd/>
          </a:ln>
        </p:spPr>
      </p:pic>
      <p:sp>
        <p:nvSpPr>
          <p:cNvPr id="13" name="Rounded Rectangle 12"/>
          <p:cNvSpPr/>
          <p:nvPr/>
        </p:nvSpPr>
        <p:spPr>
          <a:xfrm>
            <a:off x="-85725" y="6294438"/>
            <a:ext cx="7034213" cy="360362"/>
          </a:xfrm>
          <a:prstGeom prst="roundRect">
            <a:avLst/>
          </a:prstGeom>
          <a:solidFill>
            <a:srgbClr val="00788A"/>
          </a:solidFill>
          <a:ln>
            <a:solidFill>
              <a:srgbClr val="0078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5"/>
          <p:cNvSpPr>
            <a:spLocks noChangeArrowheads="1"/>
          </p:cNvSpPr>
          <p:nvPr/>
        </p:nvSpPr>
        <p:spPr bwMode="auto">
          <a:xfrm>
            <a:off x="1000100" y="1357298"/>
            <a:ext cx="7429552" cy="1000132"/>
          </a:xfrm>
          <a:prstGeom prst="rect">
            <a:avLst/>
          </a:prstGeom>
          <a:noFill/>
          <a:ln w="9525">
            <a:noFill/>
            <a:miter lim="800000"/>
            <a:headEnd/>
            <a:tailEnd/>
          </a:ln>
        </p:spPr>
        <p:txBody>
          <a:bodyPr lIns="0" tIns="0" rIns="0" bIns="0"/>
          <a:lstStyle/>
          <a:p>
            <a:pPr lvl="0">
              <a:lnSpc>
                <a:spcPts val="2800"/>
              </a:lnSpc>
              <a:spcAft>
                <a:spcPts val="600"/>
              </a:spcAft>
              <a:buClr>
                <a:srgbClr val="00788A"/>
              </a:buClr>
              <a:buSzPct val="140000"/>
            </a:pPr>
            <a:endParaRPr lang="en-GB" sz="2200" dirty="0" smtClean="0"/>
          </a:p>
          <a:p>
            <a:pPr marL="457200" indent="-457200">
              <a:lnSpc>
                <a:spcPts val="2800"/>
              </a:lnSpc>
              <a:spcAft>
                <a:spcPts val="1400"/>
              </a:spcAft>
              <a:buClr>
                <a:srgbClr val="00788A"/>
              </a:buClr>
              <a:buSzPct val="140000"/>
              <a:buFont typeface="Arial" panose="020B0604020202020204" pitchFamily="34" charset="0"/>
              <a:buChar char="•"/>
            </a:pPr>
            <a:endParaRPr lang="en-GB" sz="2200" dirty="0"/>
          </a:p>
        </p:txBody>
      </p:sp>
      <p:sp>
        <p:nvSpPr>
          <p:cNvPr id="9" name="Rectangle 5"/>
          <p:cNvSpPr>
            <a:spLocks noChangeArrowheads="1"/>
          </p:cNvSpPr>
          <p:nvPr/>
        </p:nvSpPr>
        <p:spPr bwMode="auto">
          <a:xfrm>
            <a:off x="1000100" y="1357298"/>
            <a:ext cx="7072362" cy="928694"/>
          </a:xfrm>
          <a:prstGeom prst="rect">
            <a:avLst/>
          </a:prstGeom>
          <a:noFill/>
          <a:ln w="9525">
            <a:noFill/>
            <a:miter lim="800000"/>
            <a:headEnd/>
            <a:tailEnd/>
          </a:ln>
        </p:spPr>
        <p:txBody>
          <a:bodyPr lIns="0" tIns="0" rIns="0" bIns="0"/>
          <a:lstStyle/>
          <a:p>
            <a:pPr marL="457200" indent="-457200">
              <a:lnSpc>
                <a:spcPts val="2800"/>
              </a:lnSpc>
              <a:spcAft>
                <a:spcPts val="600"/>
              </a:spcAft>
              <a:buClr>
                <a:srgbClr val="00788A"/>
              </a:buClr>
              <a:buSzPct val="140000"/>
              <a:buFont typeface="Arial" pitchFamily="34" charset="0"/>
              <a:buChar char="•"/>
            </a:pPr>
            <a:r>
              <a:rPr lang="en-GB" sz="2200" dirty="0" smtClean="0"/>
              <a:t>Subject reviews by learned societies and other funders, and national comparisons based on citations show similar improvement  </a:t>
            </a:r>
          </a:p>
        </p:txBody>
      </p:sp>
      <p:graphicFrame>
        <p:nvGraphicFramePr>
          <p:cNvPr id="10" name="Chart 9"/>
          <p:cNvGraphicFramePr/>
          <p:nvPr/>
        </p:nvGraphicFramePr>
        <p:xfrm>
          <a:off x="1285852" y="2928934"/>
          <a:ext cx="7000924" cy="33575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2687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noAutofit/>
          </a:bodyPr>
          <a:lstStyle/>
          <a:p>
            <a:pPr algn="l">
              <a:lnSpc>
                <a:spcPts val="3800"/>
              </a:lnSpc>
            </a:pPr>
            <a:r>
              <a:rPr lang="en-GB" sz="2800" dirty="0" smtClean="0">
                <a:solidFill>
                  <a:srgbClr val="00788A"/>
                </a:solidFill>
              </a:rPr>
              <a:t>Outputs by early career researchers and staff with other circumstances were found to be of equally high quality to other staff </a:t>
            </a:r>
            <a:endParaRPr lang="en-US" sz="2800" dirty="0" smtClean="0">
              <a:solidFill>
                <a:srgbClr val="00788A"/>
              </a:solidFill>
            </a:endParaRPr>
          </a:p>
        </p:txBody>
      </p:sp>
      <p:graphicFrame>
        <p:nvGraphicFramePr>
          <p:cNvPr id="5" name="Chart 4"/>
          <p:cNvGraphicFramePr/>
          <p:nvPr/>
        </p:nvGraphicFramePr>
        <p:xfrm>
          <a:off x="142844" y="2071678"/>
          <a:ext cx="8001056" cy="2857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6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401080" cy="1143000"/>
          </a:xfrm>
        </p:spPr>
        <p:txBody>
          <a:bodyPr>
            <a:noAutofit/>
          </a:bodyPr>
          <a:lstStyle/>
          <a:p>
            <a:pPr algn="l">
              <a:lnSpc>
                <a:spcPts val="3800"/>
              </a:lnSpc>
            </a:pPr>
            <a:r>
              <a:rPr lang="en-GB" sz="2800" dirty="0" smtClean="0">
                <a:solidFill>
                  <a:srgbClr val="00788A"/>
                </a:solidFill>
              </a:rPr>
              <a:t>Outputs identified by institutions as interdisciplinary* were graded equally to other outputs</a:t>
            </a:r>
            <a:endParaRPr lang="en-US" sz="2800" dirty="0" smtClean="0">
              <a:solidFill>
                <a:srgbClr val="00788A"/>
              </a:solidFill>
            </a:endParaRPr>
          </a:p>
        </p:txBody>
      </p:sp>
      <p:sp>
        <p:nvSpPr>
          <p:cNvPr id="2" name="TextBox 1"/>
          <p:cNvSpPr txBox="1"/>
          <p:nvPr/>
        </p:nvSpPr>
        <p:spPr>
          <a:xfrm>
            <a:off x="785786" y="5643578"/>
            <a:ext cx="7776864" cy="646331"/>
          </a:xfrm>
          <a:prstGeom prst="rect">
            <a:avLst/>
          </a:prstGeom>
          <a:noFill/>
        </p:spPr>
        <p:txBody>
          <a:bodyPr wrap="square" rtlCol="0">
            <a:spAutoFit/>
          </a:bodyPr>
          <a:lstStyle/>
          <a:p>
            <a:r>
              <a:rPr lang="en-GB" dirty="0" smtClean="0"/>
              <a:t>* Note that these represent a small proportion of interdisciplinary work that was              submitted </a:t>
            </a:r>
            <a:endParaRPr lang="en-GB" dirty="0"/>
          </a:p>
        </p:txBody>
      </p:sp>
      <p:graphicFrame>
        <p:nvGraphicFramePr>
          <p:cNvPr id="5" name="Chart 4"/>
          <p:cNvGraphicFramePr/>
          <p:nvPr/>
        </p:nvGraphicFramePr>
        <p:xfrm>
          <a:off x="214282" y="2071678"/>
          <a:ext cx="7858180" cy="2571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9835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3196</TotalTime>
  <Words>1221</Words>
  <Application>Microsoft Macintosh PowerPoint</Application>
  <PresentationFormat>On-screen Show (4:3)</PresentationFormat>
  <Paragraphs>176</Paragraphs>
  <Slides>19</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Arial</vt:lpstr>
      <vt:lpstr>Office Theme</vt:lpstr>
      <vt:lpstr>PowerPoint Presentation</vt:lpstr>
      <vt:lpstr>PowerPoint Presentation</vt:lpstr>
      <vt:lpstr>PowerPoint Presentation</vt:lpstr>
      <vt:lpstr>World-leading quality was found  in diverse submissions and institutions across the UK</vt:lpstr>
      <vt:lpstr>Differentiation between institutions resulted from all three elements</vt:lpstr>
      <vt:lpstr>The quality of UK research has improved significantly since the previous exercise</vt:lpstr>
      <vt:lpstr>REF confirms other evidence about the improved international performance of UK research</vt:lpstr>
      <vt:lpstr>Outputs by early career researchers and staff with other circumstances were found to be of equally high quality to other staff </vt:lpstr>
      <vt:lpstr>Outputs identified by institutions as interdisciplinary* were graded equally to other outputs</vt:lpstr>
      <vt:lpstr>Excellence was found in all types of research output</vt:lpstr>
      <vt:lpstr>Average profiles by main panel</vt:lpstr>
      <vt:lpstr>For the first time, REF has demonstrated the impact of UK research in all subjects</vt:lpstr>
      <vt:lpstr>Impressive impact was found across institutions with submissions of all sizes</vt:lpstr>
      <vt:lpstr>Impact and other scores related, but not perfectly</vt:lpstr>
      <vt:lpstr>Impact and other scores related, but not perfectly</vt:lpstr>
      <vt:lpstr>Impact and other scores related, but not perfectly</vt:lpstr>
      <vt:lpstr>REF evaluation and analysis</vt:lpstr>
      <vt:lpstr>QR funding</vt:lpstr>
      <vt:lpstr>PowerPoint Presentation</vt:lpstr>
    </vt:vector>
  </TitlesOfParts>
  <Company>HEFCE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hefce</dc:creator>
  <cp:lastModifiedBy>Steven Hill</cp:lastModifiedBy>
  <cp:revision>117</cp:revision>
  <dcterms:created xsi:type="dcterms:W3CDTF">2014-10-22T16:41:11Z</dcterms:created>
  <dcterms:modified xsi:type="dcterms:W3CDTF">2015-01-29T17:22:26Z</dcterms:modified>
</cp:coreProperties>
</file>