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56" r:id="rId3"/>
    <p:sldId id="263" r:id="rId4"/>
    <p:sldId id="264" r:id="rId5"/>
    <p:sldId id="267" r:id="rId6"/>
    <p:sldId id="265" r:id="rId7"/>
    <p:sldId id="266" r:id="rId8"/>
    <p:sldId id="26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5" d="100"/>
          <a:sy n="115" d="100"/>
        </p:scale>
        <p:origin x="5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3A293-419F-4223-B69E-9FFC70296402}" type="datetimeFigureOut">
              <a:rPr lang="en-GB" smtClean="0"/>
              <a:t>30/01/2023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C1690-4CE8-46D7-B518-A4267E0A7028}" type="slidenum">
              <a:rPr lang="en-GB" smtClean="0"/>
              <a:t>‹#›</a:t>
            </a:fld>
            <a:endParaRPr lang="en-GB"/>
          </a:p>
        </p:txBody>
      </p:sp>
    </p:spTree>
    <p:extLst>
      <p:ext uri="{BB962C8B-B14F-4D97-AF65-F5344CB8AC3E}">
        <p14:creationId xmlns:p14="http://schemas.microsoft.com/office/powerpoint/2010/main" val="268719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005E97-4FFB-4CD2-8A1F-52E8DEB1037A}" type="datetime1">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D1FD7F-54F6-49CB-9A4B-E9EC1296AC2A}" type="slidenum">
              <a:rPr lang="en-GB" smtClean="0"/>
              <a:t>‹#›</a:t>
            </a:fld>
            <a:endParaRPr lang="en-GB"/>
          </a:p>
        </p:txBody>
      </p:sp>
    </p:spTree>
    <p:extLst>
      <p:ext uri="{BB962C8B-B14F-4D97-AF65-F5344CB8AC3E}">
        <p14:creationId xmlns:p14="http://schemas.microsoft.com/office/powerpoint/2010/main" val="80290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5B93B1-0831-4C56-960B-A62501FE5D28}" type="datetime1">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D1FD7F-54F6-49CB-9A4B-E9EC1296AC2A}" type="slidenum">
              <a:rPr lang="en-GB" smtClean="0"/>
              <a:t>‹#›</a:t>
            </a:fld>
            <a:endParaRPr lang="en-GB"/>
          </a:p>
        </p:txBody>
      </p:sp>
    </p:spTree>
    <p:extLst>
      <p:ext uri="{BB962C8B-B14F-4D97-AF65-F5344CB8AC3E}">
        <p14:creationId xmlns:p14="http://schemas.microsoft.com/office/powerpoint/2010/main" val="22000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B9D967-45B4-4D7B-B70A-9BB2CBA7BCE7}" type="datetime1">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D1FD7F-54F6-49CB-9A4B-E9EC1296AC2A}" type="slidenum">
              <a:rPr lang="en-GB" smtClean="0"/>
              <a:t>‹#›</a:t>
            </a:fld>
            <a:endParaRPr lang="en-GB"/>
          </a:p>
        </p:txBody>
      </p:sp>
    </p:spTree>
    <p:extLst>
      <p:ext uri="{BB962C8B-B14F-4D97-AF65-F5344CB8AC3E}">
        <p14:creationId xmlns:p14="http://schemas.microsoft.com/office/powerpoint/2010/main" val="318042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4AEF7B-0031-4DF6-86A7-7C98F84D686F}" type="datetime1">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D1FD7F-54F6-49CB-9A4B-E9EC1296AC2A}" type="slidenum">
              <a:rPr lang="en-GB" smtClean="0"/>
              <a:t>‹#›</a:t>
            </a:fld>
            <a:endParaRPr lang="en-GB"/>
          </a:p>
        </p:txBody>
      </p:sp>
    </p:spTree>
    <p:extLst>
      <p:ext uri="{BB962C8B-B14F-4D97-AF65-F5344CB8AC3E}">
        <p14:creationId xmlns:p14="http://schemas.microsoft.com/office/powerpoint/2010/main" val="77398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546C0C-AD7B-4269-9C53-22498513CAF1}" type="datetime1">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D1FD7F-54F6-49CB-9A4B-E9EC1296AC2A}" type="slidenum">
              <a:rPr lang="en-GB" smtClean="0"/>
              <a:t>‹#›</a:t>
            </a:fld>
            <a:endParaRPr lang="en-GB"/>
          </a:p>
        </p:txBody>
      </p:sp>
    </p:spTree>
    <p:extLst>
      <p:ext uri="{BB962C8B-B14F-4D97-AF65-F5344CB8AC3E}">
        <p14:creationId xmlns:p14="http://schemas.microsoft.com/office/powerpoint/2010/main" val="420019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C85A19B-9F64-49A7-AB98-CFC81DFFF3B9}" type="datetime1">
              <a:rPr lang="en-GB" smtClean="0"/>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D1FD7F-54F6-49CB-9A4B-E9EC1296AC2A}" type="slidenum">
              <a:rPr lang="en-GB" smtClean="0"/>
              <a:t>‹#›</a:t>
            </a:fld>
            <a:endParaRPr lang="en-GB"/>
          </a:p>
        </p:txBody>
      </p:sp>
    </p:spTree>
    <p:extLst>
      <p:ext uri="{BB962C8B-B14F-4D97-AF65-F5344CB8AC3E}">
        <p14:creationId xmlns:p14="http://schemas.microsoft.com/office/powerpoint/2010/main" val="385619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CD1039-0448-4C01-9793-8940100458A8}" type="datetime1">
              <a:rPr lang="en-GB" smtClean="0"/>
              <a:t>30/01/2023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D1FD7F-54F6-49CB-9A4B-E9EC1296AC2A}" type="slidenum">
              <a:rPr lang="en-GB" smtClean="0"/>
              <a:t>‹#›</a:t>
            </a:fld>
            <a:endParaRPr lang="en-GB"/>
          </a:p>
        </p:txBody>
      </p:sp>
    </p:spTree>
    <p:extLst>
      <p:ext uri="{BB962C8B-B14F-4D97-AF65-F5344CB8AC3E}">
        <p14:creationId xmlns:p14="http://schemas.microsoft.com/office/powerpoint/2010/main" val="6532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5DB0D4-3534-41FB-AB24-9CA662634A61}" type="datetime1">
              <a:rPr lang="en-GB" smtClean="0"/>
              <a:t>30/01/2023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D1FD7F-54F6-49CB-9A4B-E9EC1296AC2A}" type="slidenum">
              <a:rPr lang="en-GB" smtClean="0"/>
              <a:t>‹#›</a:t>
            </a:fld>
            <a:endParaRPr lang="en-GB"/>
          </a:p>
        </p:txBody>
      </p:sp>
    </p:spTree>
    <p:extLst>
      <p:ext uri="{BB962C8B-B14F-4D97-AF65-F5344CB8AC3E}">
        <p14:creationId xmlns:p14="http://schemas.microsoft.com/office/powerpoint/2010/main" val="160057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60A77-601D-4E3C-AFF2-8B8E28DF2838}" type="datetime1">
              <a:rPr lang="en-GB" smtClean="0"/>
              <a:t>30/01/2023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D1FD7F-54F6-49CB-9A4B-E9EC1296AC2A}" type="slidenum">
              <a:rPr lang="en-GB" smtClean="0"/>
              <a:t>‹#›</a:t>
            </a:fld>
            <a:endParaRPr lang="en-GB"/>
          </a:p>
        </p:txBody>
      </p:sp>
    </p:spTree>
    <p:extLst>
      <p:ext uri="{BB962C8B-B14F-4D97-AF65-F5344CB8AC3E}">
        <p14:creationId xmlns:p14="http://schemas.microsoft.com/office/powerpoint/2010/main" val="339238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3D3EC-1DD3-4970-8CAE-5969F044D3B6}" type="datetime1">
              <a:rPr lang="en-GB" smtClean="0"/>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D1FD7F-54F6-49CB-9A4B-E9EC1296AC2A}" type="slidenum">
              <a:rPr lang="en-GB" smtClean="0"/>
              <a:t>‹#›</a:t>
            </a:fld>
            <a:endParaRPr lang="en-GB"/>
          </a:p>
        </p:txBody>
      </p:sp>
    </p:spTree>
    <p:extLst>
      <p:ext uri="{BB962C8B-B14F-4D97-AF65-F5344CB8AC3E}">
        <p14:creationId xmlns:p14="http://schemas.microsoft.com/office/powerpoint/2010/main" val="335638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CBFFB2-348E-41E8-B009-19CCC713EC03}" type="datetime1">
              <a:rPr lang="en-GB" smtClean="0"/>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D1FD7F-54F6-49CB-9A4B-E9EC1296AC2A}" type="slidenum">
              <a:rPr lang="en-GB" smtClean="0"/>
              <a:t>‹#›</a:t>
            </a:fld>
            <a:endParaRPr lang="en-GB"/>
          </a:p>
        </p:txBody>
      </p:sp>
    </p:spTree>
    <p:extLst>
      <p:ext uri="{BB962C8B-B14F-4D97-AF65-F5344CB8AC3E}">
        <p14:creationId xmlns:p14="http://schemas.microsoft.com/office/powerpoint/2010/main" val="256139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FB63C-83BB-41F1-9965-DEED3AA5B63A}" type="datetime1">
              <a:rPr lang="en-GB" smtClean="0"/>
              <a:t>30/01/2023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1FD7F-54F6-49CB-9A4B-E9EC1296AC2A}" type="slidenum">
              <a:rPr lang="en-GB" smtClean="0"/>
              <a:t>‹#›</a:t>
            </a:fld>
            <a:endParaRPr lang="en-GB"/>
          </a:p>
        </p:txBody>
      </p:sp>
    </p:spTree>
    <p:extLst>
      <p:ext uri="{BB962C8B-B14F-4D97-AF65-F5344CB8AC3E}">
        <p14:creationId xmlns:p14="http://schemas.microsoft.com/office/powerpoint/2010/main" val="1509300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165" y="181958"/>
            <a:ext cx="5778782" cy="1323439"/>
          </a:xfrm>
          <a:prstGeom prst="rect">
            <a:avLst/>
          </a:prstGeom>
          <a:noFill/>
        </p:spPr>
        <p:txBody>
          <a:bodyPr wrap="square" rtlCol="0">
            <a:spAutoFit/>
          </a:bodyPr>
          <a:lstStyle/>
          <a:p>
            <a:pPr algn="ctr"/>
            <a:r>
              <a:rPr lang="en-GB" sz="4000" dirty="0"/>
              <a:t>STFC Solar System </a:t>
            </a:r>
          </a:p>
          <a:p>
            <a:pPr algn="ctr"/>
            <a:r>
              <a:rPr lang="en-GB" sz="4000" dirty="0"/>
              <a:t>Road Map 2022</a:t>
            </a:r>
          </a:p>
        </p:txBody>
      </p:sp>
      <p:sp>
        <p:nvSpPr>
          <p:cNvPr id="3" name="TextBox 2"/>
          <p:cNvSpPr txBox="1"/>
          <p:nvPr/>
        </p:nvSpPr>
        <p:spPr>
          <a:xfrm>
            <a:off x="406399" y="1478979"/>
            <a:ext cx="6400801" cy="5509200"/>
          </a:xfrm>
          <a:prstGeom prst="rect">
            <a:avLst/>
          </a:prstGeom>
          <a:noFill/>
        </p:spPr>
        <p:txBody>
          <a:bodyPr wrap="square" rtlCol="0">
            <a:spAutoFit/>
          </a:bodyPr>
          <a:lstStyle/>
          <a:p>
            <a:r>
              <a:rPr lang="en-GB" sz="2400" dirty="0"/>
              <a:t>Aims:</a:t>
            </a:r>
          </a:p>
          <a:p>
            <a:pPr marL="0" lvl="4">
              <a:buFont typeface="Wingdings" panose="05000000000000000000" pitchFamily="2" charset="2"/>
              <a:buChar char="Ø"/>
            </a:pPr>
            <a:r>
              <a:rPr lang="en-GB" sz="2000" dirty="0"/>
              <a:t>Ensure it reflects changes in the international landscape, and advances in instrumentation, technology, theory, and modelling work</a:t>
            </a:r>
          </a:p>
          <a:p>
            <a:pPr marL="0" lvl="3">
              <a:buFont typeface="Wingdings" panose="05000000000000000000" pitchFamily="2" charset="2"/>
              <a:buChar char="Ø"/>
            </a:pPr>
            <a:r>
              <a:rPr lang="en-GB" sz="2000" dirty="0"/>
              <a:t> Use inputs that reflect the range of job types, career stages in Solar System science</a:t>
            </a:r>
          </a:p>
          <a:p>
            <a:pPr marL="0" lvl="3">
              <a:buFont typeface="Wingdings" panose="05000000000000000000" pitchFamily="2" charset="2"/>
              <a:buChar char="Ø"/>
            </a:pPr>
            <a:r>
              <a:rPr lang="en-GB" sz="2000" dirty="0"/>
              <a:t> Help determine STFC strategy and changes in UK Solar System community’s priorities</a:t>
            </a:r>
          </a:p>
          <a:p>
            <a:pPr marL="0" lvl="3"/>
            <a:endParaRPr lang="en-GB" sz="2000" b="1" dirty="0"/>
          </a:p>
          <a:p>
            <a:pPr marL="0" lvl="3"/>
            <a:r>
              <a:rPr lang="en-GB" sz="1600" b="1" dirty="0"/>
              <a:t>STFC Solar System Advisory Panel</a:t>
            </a:r>
          </a:p>
          <a:p>
            <a:pPr marL="0" lvl="5"/>
            <a:r>
              <a:rPr lang="en-GB" sz="1600" dirty="0"/>
              <a:t>Ineke De Moortel – University of St Andrews (Chair)</a:t>
            </a:r>
          </a:p>
          <a:p>
            <a:pPr marL="0" lvl="5"/>
            <a:r>
              <a:rPr lang="en-GB" sz="1600" dirty="0"/>
              <a:t>John Bridges - University of Leicester</a:t>
            </a:r>
          </a:p>
          <a:p>
            <a:pPr marL="0" lvl="5"/>
            <a:r>
              <a:rPr lang="en-GB" sz="1600" dirty="0"/>
              <a:t>Mark Burchell – University of Kent at Canterbury</a:t>
            </a:r>
          </a:p>
          <a:p>
            <a:pPr marL="0" lvl="5"/>
            <a:r>
              <a:rPr lang="en-GB" sz="1600" dirty="0"/>
              <a:t>Jonathan Eastwood – Imperial College London </a:t>
            </a:r>
          </a:p>
          <a:p>
            <a:pPr marL="0" lvl="5"/>
            <a:r>
              <a:rPr lang="en-GB" sz="1600" dirty="0"/>
              <a:t>Yvonne Elsworth – University of Birmingham</a:t>
            </a:r>
          </a:p>
          <a:p>
            <a:pPr marL="0" lvl="5"/>
            <a:r>
              <a:rPr lang="en-GB" sz="1600" dirty="0"/>
              <a:t>Suzie Imber – University of Leicester</a:t>
            </a:r>
          </a:p>
          <a:p>
            <a:pPr marL="0" lvl="5"/>
            <a:r>
              <a:rPr lang="en-GB" sz="1600" dirty="0"/>
              <a:t>Ashley King – Natural History Museum</a:t>
            </a:r>
          </a:p>
          <a:p>
            <a:pPr marL="0" lvl="5"/>
            <a:r>
              <a:rPr lang="en-GB" sz="1600" dirty="0"/>
              <a:t>Richard Morton – University of Northumbria</a:t>
            </a:r>
          </a:p>
          <a:p>
            <a:pPr marL="2571750" lvl="5" indent="-285750">
              <a:buFont typeface="Wingdings" panose="05000000000000000000" pitchFamily="2" charset="2"/>
              <a:buChar char="Ø"/>
            </a:pPr>
            <a:endParaRPr lang="en-GB" sz="2400" dirty="0"/>
          </a:p>
        </p:txBody>
      </p:sp>
      <p:pic>
        <p:nvPicPr>
          <p:cNvPr id="5" name="Picture 4"/>
          <p:cNvPicPr>
            <a:picLocks noChangeAspect="1"/>
          </p:cNvPicPr>
          <p:nvPr/>
        </p:nvPicPr>
        <p:blipFill>
          <a:blip r:embed="rId2"/>
          <a:stretch>
            <a:fillRect/>
          </a:stretch>
        </p:blipFill>
        <p:spPr>
          <a:xfrm>
            <a:off x="6973455" y="0"/>
            <a:ext cx="5250872" cy="6858415"/>
          </a:xfrm>
          <a:prstGeom prst="rect">
            <a:avLst/>
          </a:prstGeom>
        </p:spPr>
      </p:pic>
      <p:pic>
        <p:nvPicPr>
          <p:cNvPr id="7" name="Picture 6"/>
          <p:cNvPicPr>
            <a:picLocks noChangeAspect="1"/>
          </p:cNvPicPr>
          <p:nvPr/>
        </p:nvPicPr>
        <p:blipFill>
          <a:blip r:embed="rId3"/>
          <a:stretch>
            <a:fillRect/>
          </a:stretch>
        </p:blipFill>
        <p:spPr>
          <a:xfrm>
            <a:off x="316951" y="333914"/>
            <a:ext cx="729651" cy="656686"/>
          </a:xfrm>
          <a:prstGeom prst="rect">
            <a:avLst/>
          </a:prstGeom>
        </p:spPr>
      </p:pic>
    </p:spTree>
    <p:extLst>
      <p:ext uri="{BB962C8B-B14F-4D97-AF65-F5344CB8AC3E}">
        <p14:creationId xmlns:p14="http://schemas.microsoft.com/office/powerpoint/2010/main" val="67150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1446" y="1206383"/>
            <a:ext cx="5457618" cy="4524315"/>
          </a:xfrm>
          <a:prstGeom prst="rect">
            <a:avLst/>
          </a:prstGeom>
          <a:noFill/>
        </p:spPr>
        <p:txBody>
          <a:bodyPr wrap="square" rtlCol="0">
            <a:spAutoFit/>
          </a:bodyPr>
          <a:lstStyle/>
          <a:p>
            <a:endParaRPr lang="en-GB" dirty="0"/>
          </a:p>
          <a:p>
            <a:pPr marL="285750" indent="-285750">
              <a:buFont typeface="Wingdings" panose="05000000000000000000" pitchFamily="2" charset="2"/>
              <a:buChar char="Ø"/>
            </a:pPr>
            <a:r>
              <a:rPr lang="en-GB" dirty="0"/>
              <a:t>The completed review of the "Roadmap for Solar System Research", will be presented to STFC Science Board 6/12/22</a:t>
            </a:r>
          </a:p>
          <a:p>
            <a:r>
              <a:rPr lang="en-GB" dirty="0"/>
              <a:t> </a:t>
            </a:r>
          </a:p>
          <a:p>
            <a:pPr marL="285750" indent="-285750">
              <a:buFont typeface="Wingdings" panose="05000000000000000000" pitchFamily="2" charset="2"/>
              <a:buChar char="Ø"/>
            </a:pPr>
            <a:r>
              <a:rPr lang="en-GB" dirty="0"/>
              <a:t>This is a revision of previous roadmaps from 2012 and 2015</a:t>
            </a:r>
          </a:p>
          <a:p>
            <a:endParaRPr lang="en-GB" dirty="0"/>
          </a:p>
          <a:p>
            <a:pPr marL="285750" indent="-285750">
              <a:buFont typeface="Wingdings" panose="05000000000000000000" pitchFamily="2" charset="2"/>
              <a:buChar char="Ø"/>
            </a:pPr>
            <a:r>
              <a:rPr lang="en-GB" dirty="0"/>
              <a:t> 41 white papers submitted to the 2021-22 exercise</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 Online questionnaire</a:t>
            </a:r>
          </a:p>
          <a:p>
            <a:endParaRPr lang="en-GB" dirty="0"/>
          </a:p>
          <a:p>
            <a:pPr marL="285750" indent="-285750">
              <a:buFont typeface="Wingdings" panose="05000000000000000000" pitchFamily="2" charset="2"/>
              <a:buChar char="Ø"/>
            </a:pPr>
            <a:r>
              <a:rPr lang="en-GB" dirty="0"/>
              <a:t>Initial community response at NAM, BPSC</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Primarily for STFC and its community but relevant to UKSA priorities and planning</a:t>
            </a:r>
          </a:p>
        </p:txBody>
      </p:sp>
      <p:sp>
        <p:nvSpPr>
          <p:cNvPr id="3" name="TextBox 2"/>
          <p:cNvSpPr txBox="1"/>
          <p:nvPr/>
        </p:nvSpPr>
        <p:spPr>
          <a:xfrm>
            <a:off x="3759593" y="301599"/>
            <a:ext cx="4632102" cy="461665"/>
          </a:xfrm>
          <a:prstGeom prst="rect">
            <a:avLst/>
          </a:prstGeom>
          <a:noFill/>
        </p:spPr>
        <p:txBody>
          <a:bodyPr wrap="none" rtlCol="0">
            <a:spAutoFit/>
          </a:bodyPr>
          <a:lstStyle/>
          <a:p>
            <a:pPr algn="ctr"/>
            <a:r>
              <a:rPr lang="en-GB" sz="2400" dirty="0"/>
              <a:t>Solar System Roadmap Preparation </a:t>
            </a:r>
          </a:p>
        </p:txBody>
      </p:sp>
      <p:pic>
        <p:nvPicPr>
          <p:cNvPr id="1026" name="Picture 2" descr="https://lh3.googleusercontent.com/hydHsFsjgbjec6zkvyKoi2YjMhSgNhho-NOZ2JWlF-cJgzOnvFBKxIFro8C0w6-Ckd-p0TbvE9-m_Yyl1YP98mGiWE2pw6na5sLbfI6RxkNHmvYwJfeaP4uLhNipVtTc0E2bXQVK7vGNhBHwGgsvszw7mHohGuT9QGpKsqVy2hPKPrY4-Gz3rC1YL9hVBy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5557" y="1557580"/>
            <a:ext cx="4324155" cy="2869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42567" y="4579750"/>
            <a:ext cx="4324155" cy="461665"/>
          </a:xfrm>
          <a:prstGeom prst="rect">
            <a:avLst/>
          </a:prstGeom>
          <a:noFill/>
        </p:spPr>
        <p:txBody>
          <a:bodyPr wrap="square" rtlCol="0">
            <a:spAutoFit/>
          </a:bodyPr>
          <a:lstStyle/>
          <a:p>
            <a:r>
              <a:rPr lang="en-GB" sz="1200" dirty="0"/>
              <a:t>The Aurora Borealis over northern Canada, photographed by Tim Peake on the ISS, 2016 (ESA/NASA/Tim Peake).</a:t>
            </a:r>
          </a:p>
        </p:txBody>
      </p:sp>
      <p:sp>
        <p:nvSpPr>
          <p:cNvPr id="7" name="Footer Placeholder 6"/>
          <p:cNvSpPr>
            <a:spLocks noGrp="1"/>
          </p:cNvSpPr>
          <p:nvPr>
            <p:ph type="ftr" sz="quarter" idx="11"/>
          </p:nvPr>
        </p:nvSpPr>
        <p:spPr/>
        <p:txBody>
          <a:bodyPr/>
          <a:lstStyle/>
          <a:p>
            <a:r>
              <a:rPr lang="en-GB" dirty="0">
                <a:solidFill>
                  <a:schemeClr val="tx1"/>
                </a:solidFill>
              </a:rPr>
              <a:t>STFC Solar System Roadmap 2022</a:t>
            </a:r>
          </a:p>
        </p:txBody>
      </p:sp>
      <p:sp>
        <p:nvSpPr>
          <p:cNvPr id="8" name="Slide Number Placeholder 7"/>
          <p:cNvSpPr>
            <a:spLocks noGrp="1"/>
          </p:cNvSpPr>
          <p:nvPr>
            <p:ph type="sldNum" sz="quarter" idx="12"/>
          </p:nvPr>
        </p:nvSpPr>
        <p:spPr/>
        <p:txBody>
          <a:bodyPr/>
          <a:lstStyle/>
          <a:p>
            <a:fld id="{B3D1FD7F-54F6-49CB-9A4B-E9EC1296AC2A}" type="slidenum">
              <a:rPr lang="en-GB" smtClean="0">
                <a:solidFill>
                  <a:schemeClr val="tx1"/>
                </a:solidFill>
              </a:rPr>
              <a:t>2</a:t>
            </a:fld>
            <a:endParaRPr lang="en-GB" dirty="0">
              <a:solidFill>
                <a:schemeClr val="tx1"/>
              </a:solidFill>
            </a:endParaRPr>
          </a:p>
        </p:txBody>
      </p:sp>
      <p:pic>
        <p:nvPicPr>
          <p:cNvPr id="10" name="Picture 9"/>
          <p:cNvPicPr>
            <a:picLocks noChangeAspect="1"/>
          </p:cNvPicPr>
          <p:nvPr/>
        </p:nvPicPr>
        <p:blipFill>
          <a:blip r:embed="rId3"/>
          <a:stretch>
            <a:fillRect/>
          </a:stretch>
        </p:blipFill>
        <p:spPr>
          <a:xfrm>
            <a:off x="346674" y="6185439"/>
            <a:ext cx="729651" cy="656686"/>
          </a:xfrm>
          <a:prstGeom prst="rect">
            <a:avLst/>
          </a:prstGeom>
        </p:spPr>
      </p:pic>
      <p:cxnSp>
        <p:nvCxnSpPr>
          <p:cNvPr id="6" name="Straight Connector 5"/>
          <p:cNvCxnSpPr/>
          <p:nvPr/>
        </p:nvCxnSpPr>
        <p:spPr>
          <a:xfrm flipV="1">
            <a:off x="0" y="6151684"/>
            <a:ext cx="12352149" cy="774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41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324" y="747708"/>
            <a:ext cx="5708469" cy="7294305"/>
          </a:xfrm>
          <a:prstGeom prst="rect">
            <a:avLst/>
          </a:prstGeom>
          <a:noFill/>
        </p:spPr>
        <p:txBody>
          <a:bodyPr wrap="square" rtlCol="0">
            <a:spAutoFit/>
          </a:bodyPr>
          <a:lstStyle/>
          <a:p>
            <a:r>
              <a:rPr lang="en-GB" b="1" dirty="0"/>
              <a:t>Machine Learning: </a:t>
            </a:r>
            <a:r>
              <a:rPr lang="en-GB" dirty="0"/>
              <a:t>The previous roadmap does not at all mention big data or machine learning. Recently it has become clear that some of the biggest advances in the field will come from large, multi-point networks of observations…</a:t>
            </a:r>
          </a:p>
          <a:p>
            <a:endParaRPr lang="en-GB" dirty="0"/>
          </a:p>
          <a:p>
            <a:r>
              <a:rPr lang="en-GB" dirty="0"/>
              <a:t>Better training and education in coding is therefore needed…</a:t>
            </a:r>
          </a:p>
          <a:p>
            <a:endParaRPr lang="en-GB" dirty="0"/>
          </a:p>
          <a:p>
            <a:r>
              <a:rPr lang="en-GB" b="1" dirty="0"/>
              <a:t>Small Satellites: </a:t>
            </a:r>
            <a:r>
              <a:rPr lang="en-GB" dirty="0"/>
              <a:t>The Roadmap should offer greater  opportunity for the technological development of small satellites, a growing and emerging market within the UK</a:t>
            </a:r>
          </a:p>
          <a:p>
            <a:endParaRPr lang="en-GB" dirty="0"/>
          </a:p>
          <a:p>
            <a:r>
              <a:rPr lang="en-GB" dirty="0"/>
              <a:t>This could be the future of space science especially for UK academics who want to conduct novel scientific missions with unique instruments at low cost with fast turn around. Gone are the days of way for 15-20 years to get your instrument launched via ESA/NASA.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extBox 2"/>
          <p:cNvSpPr txBox="1"/>
          <p:nvPr/>
        </p:nvSpPr>
        <p:spPr>
          <a:xfrm>
            <a:off x="6905117" y="747708"/>
            <a:ext cx="4754880" cy="4801314"/>
          </a:xfrm>
          <a:prstGeom prst="rect">
            <a:avLst/>
          </a:prstGeom>
          <a:noFill/>
        </p:spPr>
        <p:txBody>
          <a:bodyPr wrap="square" rtlCol="0">
            <a:spAutoFit/>
          </a:bodyPr>
          <a:lstStyle/>
          <a:p>
            <a:r>
              <a:rPr lang="en-GB" b="1" dirty="0"/>
              <a:t>Laboratory: </a:t>
            </a:r>
            <a:r>
              <a:rPr lang="en-GB" dirty="0"/>
              <a:t>The UK has world leading laboratories e.g. Diamond and at universities for the analysis of planetary materials. UK could house Curation Facility (infrastructure bid).</a:t>
            </a:r>
          </a:p>
          <a:p>
            <a:endParaRPr lang="en-GB" dirty="0"/>
          </a:p>
          <a:p>
            <a:r>
              <a:rPr lang="en-GB" b="1" dirty="0" err="1"/>
              <a:t>ExoPlanets</a:t>
            </a:r>
            <a:r>
              <a:rPr lang="en-GB" b="1" dirty="0"/>
              <a:t>: </a:t>
            </a:r>
            <a:r>
              <a:rPr lang="en-GB" dirty="0"/>
              <a:t>The 2015 roadmap fails to promote/address bridging the gap between the geosciences and astronomy in the field of exoplanetary science</a:t>
            </a:r>
          </a:p>
          <a:p>
            <a:endParaRPr lang="en-GB" dirty="0"/>
          </a:p>
          <a:p>
            <a:r>
              <a:rPr lang="en-GB" b="1" dirty="0"/>
              <a:t>Search for Life: </a:t>
            </a:r>
            <a:r>
              <a:rPr lang="en-GB" dirty="0"/>
              <a:t>Was the near surface of Mars inhabited, how was the climate on ancient Mars maintained, how and when did it fail? What processes are happening on icy moons, are our model right? Is ISRU feasible/practical and how do we make it so.</a:t>
            </a:r>
          </a:p>
          <a:p>
            <a:endParaRPr lang="en-GB" dirty="0"/>
          </a:p>
        </p:txBody>
      </p:sp>
      <p:sp>
        <p:nvSpPr>
          <p:cNvPr id="4" name="TextBox 3"/>
          <p:cNvSpPr txBox="1"/>
          <p:nvPr/>
        </p:nvSpPr>
        <p:spPr>
          <a:xfrm>
            <a:off x="1695304" y="195943"/>
            <a:ext cx="8360110" cy="461665"/>
          </a:xfrm>
          <a:prstGeom prst="rect">
            <a:avLst/>
          </a:prstGeom>
          <a:noFill/>
        </p:spPr>
        <p:txBody>
          <a:bodyPr wrap="none" rtlCol="0">
            <a:spAutoFit/>
          </a:bodyPr>
          <a:lstStyle/>
          <a:p>
            <a:pPr algn="ctr"/>
            <a:r>
              <a:rPr lang="en-GB" sz="2400" dirty="0"/>
              <a:t>Points for Discussion: Input from White Papers and Questionnaire</a:t>
            </a:r>
          </a:p>
        </p:txBody>
      </p:sp>
      <p:sp>
        <p:nvSpPr>
          <p:cNvPr id="6" name="Slide Number Placeholder 5"/>
          <p:cNvSpPr>
            <a:spLocks noGrp="1"/>
          </p:cNvSpPr>
          <p:nvPr>
            <p:ph type="sldNum" sz="quarter" idx="12"/>
          </p:nvPr>
        </p:nvSpPr>
        <p:spPr/>
        <p:txBody>
          <a:bodyPr/>
          <a:lstStyle/>
          <a:p>
            <a:fld id="{B3D1FD7F-54F6-49CB-9A4B-E9EC1296AC2A}" type="slidenum">
              <a:rPr lang="en-GB" smtClean="0"/>
              <a:t>3</a:t>
            </a:fld>
            <a:endParaRPr lang="en-GB"/>
          </a:p>
        </p:txBody>
      </p:sp>
      <p:sp>
        <p:nvSpPr>
          <p:cNvPr id="7" name="Footer Placeholder 6"/>
          <p:cNvSpPr>
            <a:spLocks noGrp="1"/>
          </p:cNvSpPr>
          <p:nvPr>
            <p:ph type="ftr" sz="quarter" idx="11"/>
          </p:nvPr>
        </p:nvSpPr>
        <p:spPr>
          <a:xfrm>
            <a:off x="4038600" y="6356350"/>
            <a:ext cx="4114800" cy="365125"/>
          </a:xfrm>
        </p:spPr>
        <p:txBody>
          <a:bodyPr/>
          <a:lstStyle/>
          <a:p>
            <a:r>
              <a:rPr lang="en-GB" dirty="0">
                <a:solidFill>
                  <a:schemeClr val="tx1"/>
                </a:solidFill>
              </a:rPr>
              <a:t>STFC Solar System Roadmap 2022</a:t>
            </a:r>
          </a:p>
        </p:txBody>
      </p:sp>
      <p:sp>
        <p:nvSpPr>
          <p:cNvPr id="8" name="Slide Number Placeholder 7"/>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D1FD7F-54F6-49CB-9A4B-E9EC1296AC2A}" type="slidenum">
              <a:rPr lang="en-GB" smtClean="0">
                <a:solidFill>
                  <a:schemeClr val="tx1"/>
                </a:solidFill>
              </a:rPr>
              <a:pPr/>
              <a:t>3</a:t>
            </a:fld>
            <a:endParaRPr lang="en-GB" dirty="0">
              <a:solidFill>
                <a:schemeClr val="tx1"/>
              </a:solidFill>
            </a:endParaRPr>
          </a:p>
        </p:txBody>
      </p:sp>
      <p:pic>
        <p:nvPicPr>
          <p:cNvPr id="9" name="Picture 8"/>
          <p:cNvPicPr>
            <a:picLocks noChangeAspect="1"/>
          </p:cNvPicPr>
          <p:nvPr/>
        </p:nvPicPr>
        <p:blipFill>
          <a:blip r:embed="rId2"/>
          <a:stretch>
            <a:fillRect/>
          </a:stretch>
        </p:blipFill>
        <p:spPr>
          <a:xfrm>
            <a:off x="346674" y="6185439"/>
            <a:ext cx="729651" cy="656686"/>
          </a:xfrm>
          <a:prstGeom prst="rect">
            <a:avLst/>
          </a:prstGeom>
        </p:spPr>
      </p:pic>
      <p:cxnSp>
        <p:nvCxnSpPr>
          <p:cNvPr id="10" name="Straight Connector 9"/>
          <p:cNvCxnSpPr/>
          <p:nvPr/>
        </p:nvCxnSpPr>
        <p:spPr>
          <a:xfrm flipV="1">
            <a:off x="0" y="6151684"/>
            <a:ext cx="12352149" cy="774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61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628" y="0"/>
            <a:ext cx="6096000" cy="3693319"/>
          </a:xfrm>
          <a:prstGeom prst="rect">
            <a:avLst/>
          </a:prstGeom>
        </p:spPr>
        <p:txBody>
          <a:bodyPr>
            <a:spAutoFit/>
          </a:bodyPr>
          <a:lstStyle/>
          <a:p>
            <a:endParaRPr lang="en-GB" dirty="0"/>
          </a:p>
          <a:p>
            <a:endParaRPr lang="en-GB" b="1" dirty="0"/>
          </a:p>
          <a:p>
            <a:endParaRPr lang="en-GB" b="1" dirty="0"/>
          </a:p>
          <a:p>
            <a:r>
              <a:rPr lang="en-GB" b="1" dirty="0"/>
              <a:t>Funding: </a:t>
            </a:r>
            <a:r>
              <a:rPr lang="en-GB" dirty="0"/>
              <a:t>The grants system and the long development time for ESA missions mean that funding cannot be easily directed at short notice to adequately respond to new discoveries whether in our own Solar System or elsewhere. </a:t>
            </a:r>
          </a:p>
          <a:p>
            <a:endParaRPr lang="en-GB" dirty="0"/>
          </a:p>
          <a:p>
            <a:r>
              <a:rPr lang="en-GB" dirty="0"/>
              <a:t>PDRA funding does not seem to be high enough to allow promising PDRAs to remain in the field and continue their research – we are not keeping the best talent and we are losing expertise to the private sector. </a:t>
            </a:r>
          </a:p>
          <a:p>
            <a:endParaRPr lang="en-GB" b="1" dirty="0"/>
          </a:p>
        </p:txBody>
      </p:sp>
      <p:sp>
        <p:nvSpPr>
          <p:cNvPr id="5" name="TextBox 4"/>
          <p:cNvSpPr txBox="1"/>
          <p:nvPr/>
        </p:nvSpPr>
        <p:spPr>
          <a:xfrm>
            <a:off x="7307386" y="731455"/>
            <a:ext cx="4323805" cy="5355312"/>
          </a:xfrm>
          <a:prstGeom prst="rect">
            <a:avLst/>
          </a:prstGeom>
          <a:noFill/>
        </p:spPr>
        <p:txBody>
          <a:bodyPr wrap="square" rtlCol="0">
            <a:spAutoFit/>
          </a:bodyPr>
          <a:lstStyle/>
          <a:p>
            <a:r>
              <a:rPr lang="en-GB" b="1" dirty="0"/>
              <a:t>Funding, Dual Key: </a:t>
            </a:r>
            <a:r>
              <a:rPr lang="en-GB" dirty="0"/>
              <a:t>There is a dangerous disconnect between mission funding and science funding. UKSA will fund people to develop and launch a mission….It can, and does happen, that exploitation for a UKSA backed mission is not adequately funding by STFC, so the UK does not gain the full scientific return that it might.</a:t>
            </a:r>
          </a:p>
          <a:p>
            <a:endParaRPr lang="en-GB" dirty="0"/>
          </a:p>
          <a:p>
            <a:r>
              <a:rPr lang="en-GB" dirty="0"/>
              <a:t>Often the boundaries between what UKSA and STFC funds are not clear or there are regions where a project overlaps remits but neither body is willing to support the proposal.</a:t>
            </a:r>
          </a:p>
          <a:p>
            <a:endParaRPr lang="en-GB" dirty="0"/>
          </a:p>
          <a:p>
            <a:r>
              <a:rPr lang="en-GB" dirty="0"/>
              <a:t>A funding scheme that allows for combined threads, e.g. science and flight opportunity cost, technology development alongside science testing would be useful. </a:t>
            </a:r>
          </a:p>
        </p:txBody>
      </p:sp>
      <p:sp>
        <p:nvSpPr>
          <p:cNvPr id="6" name="Slide Number Placeholder 5"/>
          <p:cNvSpPr>
            <a:spLocks noGrp="1"/>
          </p:cNvSpPr>
          <p:nvPr>
            <p:ph type="sldNum" sz="quarter" idx="12"/>
          </p:nvPr>
        </p:nvSpPr>
        <p:spPr/>
        <p:txBody>
          <a:bodyPr/>
          <a:lstStyle/>
          <a:p>
            <a:fld id="{B3D1FD7F-54F6-49CB-9A4B-E9EC1296AC2A}" type="slidenum">
              <a:rPr lang="en-GB" smtClean="0"/>
              <a:t>4</a:t>
            </a:fld>
            <a:endParaRPr lang="en-GB"/>
          </a:p>
        </p:txBody>
      </p:sp>
      <p:sp>
        <p:nvSpPr>
          <p:cNvPr id="7" name="Footer Placeholder 6"/>
          <p:cNvSpPr>
            <a:spLocks noGrp="1"/>
          </p:cNvSpPr>
          <p:nvPr>
            <p:ph type="ftr" sz="quarter" idx="11"/>
          </p:nvPr>
        </p:nvSpPr>
        <p:spPr>
          <a:xfrm>
            <a:off x="4038600" y="6356350"/>
            <a:ext cx="4114800" cy="365125"/>
          </a:xfrm>
        </p:spPr>
        <p:txBody>
          <a:bodyPr/>
          <a:lstStyle/>
          <a:p>
            <a:r>
              <a:rPr lang="en-GB" dirty="0">
                <a:solidFill>
                  <a:schemeClr val="tx1"/>
                </a:solidFill>
              </a:rPr>
              <a:t>STFC Solar System Roadmap 2022</a:t>
            </a:r>
          </a:p>
        </p:txBody>
      </p:sp>
      <p:sp>
        <p:nvSpPr>
          <p:cNvPr id="8" name="Slide Number Placeholder 7"/>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D1FD7F-54F6-49CB-9A4B-E9EC1296AC2A}" type="slidenum">
              <a:rPr lang="en-GB" smtClean="0">
                <a:solidFill>
                  <a:schemeClr val="tx1"/>
                </a:solidFill>
              </a:rPr>
              <a:pPr/>
              <a:t>4</a:t>
            </a:fld>
            <a:endParaRPr lang="en-GB" dirty="0">
              <a:solidFill>
                <a:schemeClr val="tx1"/>
              </a:solidFill>
            </a:endParaRPr>
          </a:p>
        </p:txBody>
      </p:sp>
      <p:pic>
        <p:nvPicPr>
          <p:cNvPr id="9" name="Picture 8"/>
          <p:cNvPicPr>
            <a:picLocks noChangeAspect="1"/>
          </p:cNvPicPr>
          <p:nvPr/>
        </p:nvPicPr>
        <p:blipFill>
          <a:blip r:embed="rId2"/>
          <a:stretch>
            <a:fillRect/>
          </a:stretch>
        </p:blipFill>
        <p:spPr>
          <a:xfrm>
            <a:off x="346674" y="6185439"/>
            <a:ext cx="729651" cy="656686"/>
          </a:xfrm>
          <a:prstGeom prst="rect">
            <a:avLst/>
          </a:prstGeom>
        </p:spPr>
      </p:pic>
      <p:cxnSp>
        <p:nvCxnSpPr>
          <p:cNvPr id="10" name="Straight Connector 9"/>
          <p:cNvCxnSpPr/>
          <p:nvPr/>
        </p:nvCxnSpPr>
        <p:spPr>
          <a:xfrm flipV="1">
            <a:off x="0" y="6151684"/>
            <a:ext cx="12352149" cy="774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95304" y="195943"/>
            <a:ext cx="8360110" cy="461665"/>
          </a:xfrm>
          <a:prstGeom prst="rect">
            <a:avLst/>
          </a:prstGeom>
          <a:noFill/>
        </p:spPr>
        <p:txBody>
          <a:bodyPr wrap="none" rtlCol="0">
            <a:spAutoFit/>
          </a:bodyPr>
          <a:lstStyle/>
          <a:p>
            <a:pPr algn="ctr"/>
            <a:r>
              <a:rPr lang="en-GB" sz="2400" dirty="0"/>
              <a:t>Points for Discussion: Input from White Papers and Questionnaire</a:t>
            </a:r>
          </a:p>
        </p:txBody>
      </p:sp>
    </p:spTree>
    <p:extLst>
      <p:ext uri="{BB962C8B-B14F-4D97-AF65-F5344CB8AC3E}">
        <p14:creationId xmlns:p14="http://schemas.microsoft.com/office/powerpoint/2010/main" val="260358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624" y="1206383"/>
            <a:ext cx="5930998" cy="2031325"/>
          </a:xfrm>
          <a:prstGeom prst="rect">
            <a:avLst/>
          </a:prstGeom>
          <a:noFill/>
        </p:spPr>
        <p:txBody>
          <a:bodyPr wrap="square" rtlCol="0">
            <a:spAutoFit/>
          </a:bodyPr>
          <a:lstStyle/>
          <a:p>
            <a:endParaRPr lang="en-GB" dirty="0"/>
          </a:p>
          <a:p>
            <a:pPr marL="285750" indent="-285750">
              <a:buFont typeface="Wingdings" panose="05000000000000000000" pitchFamily="2" charset="2"/>
              <a:buChar char="Ø"/>
            </a:pPr>
            <a:r>
              <a:rPr lang="en-GB" dirty="0"/>
              <a:t>This table lists active space-based missions and those in development where the UK space science community has a significant science or instrumentation involvement. </a:t>
            </a:r>
          </a:p>
          <a:p>
            <a:pPr marL="285750" indent="-285750">
              <a:buFont typeface="Wingdings" panose="05000000000000000000" pitchFamily="2" charset="2"/>
              <a:buChar char="Ø"/>
            </a:pPr>
            <a:r>
              <a:rPr lang="en-GB" dirty="0"/>
              <a:t>Our mission involvement is aligned with ESA Voyage 2050 and NASA Decadal e.g. exploration of Outer Solar System moons, MSR, JWST and the Search for Life</a:t>
            </a:r>
          </a:p>
        </p:txBody>
      </p:sp>
      <p:sp>
        <p:nvSpPr>
          <p:cNvPr id="3" name="TextBox 2"/>
          <p:cNvSpPr txBox="1"/>
          <p:nvPr/>
        </p:nvSpPr>
        <p:spPr>
          <a:xfrm>
            <a:off x="2574419" y="301599"/>
            <a:ext cx="2928366" cy="461665"/>
          </a:xfrm>
          <a:prstGeom prst="rect">
            <a:avLst/>
          </a:prstGeom>
          <a:noFill/>
        </p:spPr>
        <p:txBody>
          <a:bodyPr wrap="none" rtlCol="0">
            <a:spAutoFit/>
          </a:bodyPr>
          <a:lstStyle/>
          <a:p>
            <a:pPr algn="ctr"/>
            <a:r>
              <a:rPr lang="en-GB" sz="2400" dirty="0"/>
              <a:t>Solar System Missions</a:t>
            </a:r>
          </a:p>
        </p:txBody>
      </p:sp>
      <p:pic>
        <p:nvPicPr>
          <p:cNvPr id="9" name="Picture 8"/>
          <p:cNvPicPr>
            <a:picLocks noChangeAspect="1"/>
          </p:cNvPicPr>
          <p:nvPr/>
        </p:nvPicPr>
        <p:blipFill>
          <a:blip r:embed="rId2"/>
          <a:stretch>
            <a:fillRect/>
          </a:stretch>
        </p:blipFill>
        <p:spPr>
          <a:xfrm>
            <a:off x="6659751" y="66675"/>
            <a:ext cx="5998974" cy="6871645"/>
          </a:xfrm>
          <a:prstGeom prst="rect">
            <a:avLst/>
          </a:prstGeom>
        </p:spPr>
      </p:pic>
    </p:spTree>
    <p:extLst>
      <p:ext uri="{BB962C8B-B14F-4D97-AF65-F5344CB8AC3E}">
        <p14:creationId xmlns:p14="http://schemas.microsoft.com/office/powerpoint/2010/main" val="269608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603" y="535166"/>
            <a:ext cx="6156913" cy="5909310"/>
          </a:xfrm>
          <a:prstGeom prst="rect">
            <a:avLst/>
          </a:prstGeom>
          <a:noFill/>
        </p:spPr>
        <p:txBody>
          <a:bodyPr wrap="square" rtlCol="0">
            <a:spAutoFit/>
          </a:bodyPr>
          <a:lstStyle/>
          <a:p>
            <a:endParaRPr lang="en-GB" dirty="0"/>
          </a:p>
          <a:p>
            <a:pPr marL="285750" indent="-285750">
              <a:buFont typeface="Wingdings" panose="05000000000000000000" pitchFamily="2" charset="2"/>
              <a:buChar char="Ø"/>
            </a:pPr>
            <a:r>
              <a:rPr lang="en-GB" dirty="0"/>
              <a:t>Three Solar System research themes encompass the key scientific questions to be addressed in the near to mid-term. These themes are: (1) Solar Variability and its Impact on Us, (2) Planets and Life and (3) Space Plasmas. </a:t>
            </a:r>
          </a:p>
          <a:p>
            <a:pPr marL="285750" indent="-285750">
              <a:buFont typeface="Wingdings" panose="05000000000000000000" pitchFamily="2" charset="2"/>
              <a:buChar char="Ø"/>
            </a:pPr>
            <a:r>
              <a:rPr lang="en-GB" dirty="0"/>
              <a:t>The Roadmap identifies strengths in terms of observation, experimentation, laboratory analysis, simulation and numerical modelling. Alongside each theme we describe specific space missions and facilities that are required to help deliver the research goals.</a:t>
            </a:r>
          </a:p>
          <a:p>
            <a:pPr marL="285750" indent="-285750">
              <a:buFont typeface="Wingdings" panose="05000000000000000000" pitchFamily="2" charset="2"/>
              <a:buChar char="Ø"/>
            </a:pPr>
            <a:r>
              <a:rPr lang="en-GB" dirty="0"/>
              <a:t>Cross-cutting activities that are essential for successful delivery of the goals include data centres and data archiving; Grants, Fellowships and Studentships; High Performance Computing and Laboratory Equipment and Infrastructure and Telescopes. </a:t>
            </a:r>
          </a:p>
          <a:p>
            <a:pPr marL="285750" indent="-285750">
              <a:buFont typeface="Wingdings" panose="05000000000000000000" pitchFamily="2" charset="2"/>
              <a:buChar char="Ø"/>
            </a:pPr>
            <a:r>
              <a:rPr lang="en-GB" dirty="0"/>
              <a:t>SSAP recommends that STFC further strengthens its efforts in ensuring that the Solar System community reflects the diversity of the UK population, and uses examples of best practice within UKRI and beyond.</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p:txBody>
      </p:sp>
      <p:sp>
        <p:nvSpPr>
          <p:cNvPr id="3" name="TextBox 2"/>
          <p:cNvSpPr txBox="1"/>
          <p:nvPr/>
        </p:nvSpPr>
        <p:spPr>
          <a:xfrm>
            <a:off x="3988506" y="301599"/>
            <a:ext cx="4174284" cy="461665"/>
          </a:xfrm>
          <a:prstGeom prst="rect">
            <a:avLst/>
          </a:prstGeom>
          <a:noFill/>
        </p:spPr>
        <p:txBody>
          <a:bodyPr wrap="none" rtlCol="0">
            <a:spAutoFit/>
          </a:bodyPr>
          <a:lstStyle/>
          <a:p>
            <a:pPr algn="ctr"/>
            <a:r>
              <a:rPr lang="en-GB" sz="2400" dirty="0"/>
              <a:t>Solar System Recommendations</a:t>
            </a:r>
          </a:p>
        </p:txBody>
      </p:sp>
      <p:sp>
        <p:nvSpPr>
          <p:cNvPr id="2" name="TextBox 1"/>
          <p:cNvSpPr txBox="1"/>
          <p:nvPr/>
        </p:nvSpPr>
        <p:spPr>
          <a:xfrm>
            <a:off x="6824931" y="4944207"/>
            <a:ext cx="4836445" cy="461665"/>
          </a:xfrm>
          <a:prstGeom prst="rect">
            <a:avLst/>
          </a:prstGeom>
          <a:noFill/>
        </p:spPr>
        <p:txBody>
          <a:bodyPr wrap="square" rtlCol="0">
            <a:spAutoFit/>
          </a:bodyPr>
          <a:lstStyle/>
          <a:p>
            <a:r>
              <a:rPr lang="en-GB" sz="1200" dirty="0"/>
              <a:t>The surface of Jupiter’s icy moon Europa imaged by NASA’s Juno mission in September 2022 (NASA/JPL-Caltech/Southwest Research Institute). </a:t>
            </a:r>
          </a:p>
        </p:txBody>
      </p:sp>
      <p:sp>
        <p:nvSpPr>
          <p:cNvPr id="7" name="Footer Placeholder 6"/>
          <p:cNvSpPr>
            <a:spLocks noGrp="1"/>
          </p:cNvSpPr>
          <p:nvPr>
            <p:ph type="ftr" sz="quarter" idx="11"/>
          </p:nvPr>
        </p:nvSpPr>
        <p:spPr/>
        <p:txBody>
          <a:bodyPr/>
          <a:lstStyle/>
          <a:p>
            <a:r>
              <a:rPr lang="en-GB" dirty="0">
                <a:solidFill>
                  <a:schemeClr val="tx1"/>
                </a:solidFill>
              </a:rPr>
              <a:t>STFC Solar System Roadmap 2022</a:t>
            </a:r>
          </a:p>
        </p:txBody>
      </p:sp>
      <p:sp>
        <p:nvSpPr>
          <p:cNvPr id="8" name="Slide Number Placeholder 7"/>
          <p:cNvSpPr>
            <a:spLocks noGrp="1"/>
          </p:cNvSpPr>
          <p:nvPr>
            <p:ph type="sldNum" sz="quarter" idx="12"/>
          </p:nvPr>
        </p:nvSpPr>
        <p:spPr/>
        <p:txBody>
          <a:bodyPr/>
          <a:lstStyle/>
          <a:p>
            <a:fld id="{B3D1FD7F-54F6-49CB-9A4B-E9EC1296AC2A}" type="slidenum">
              <a:rPr lang="en-GB" smtClean="0">
                <a:solidFill>
                  <a:schemeClr val="tx1"/>
                </a:solidFill>
              </a:rPr>
              <a:t>6</a:t>
            </a:fld>
            <a:endParaRPr lang="en-GB" dirty="0">
              <a:solidFill>
                <a:schemeClr val="tx1"/>
              </a:solidFill>
            </a:endParaRPr>
          </a:p>
        </p:txBody>
      </p:sp>
      <p:pic>
        <p:nvPicPr>
          <p:cNvPr id="10" name="Picture 9"/>
          <p:cNvPicPr>
            <a:picLocks noChangeAspect="1"/>
          </p:cNvPicPr>
          <p:nvPr/>
        </p:nvPicPr>
        <p:blipFill>
          <a:blip r:embed="rId2"/>
          <a:stretch>
            <a:fillRect/>
          </a:stretch>
        </p:blipFill>
        <p:spPr>
          <a:xfrm>
            <a:off x="346674" y="6185439"/>
            <a:ext cx="729651" cy="656686"/>
          </a:xfrm>
          <a:prstGeom prst="rect">
            <a:avLst/>
          </a:prstGeom>
        </p:spPr>
      </p:pic>
      <p:cxnSp>
        <p:nvCxnSpPr>
          <p:cNvPr id="6" name="Straight Connector 5"/>
          <p:cNvCxnSpPr/>
          <p:nvPr/>
        </p:nvCxnSpPr>
        <p:spPr>
          <a:xfrm flipV="1">
            <a:off x="0" y="6151684"/>
            <a:ext cx="12352149" cy="774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7326469" y="1235690"/>
            <a:ext cx="3511600" cy="3511600"/>
          </a:xfrm>
          <a:prstGeom prst="rect">
            <a:avLst/>
          </a:prstGeom>
        </p:spPr>
      </p:pic>
    </p:spTree>
    <p:extLst>
      <p:ext uri="{BB962C8B-B14F-4D97-AF65-F5344CB8AC3E}">
        <p14:creationId xmlns:p14="http://schemas.microsoft.com/office/powerpoint/2010/main" val="13978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373" y="1008667"/>
            <a:ext cx="6682971" cy="4801314"/>
          </a:xfrm>
          <a:prstGeom prst="rect">
            <a:avLst/>
          </a:prstGeom>
          <a:noFill/>
        </p:spPr>
        <p:txBody>
          <a:bodyPr wrap="square" rtlCol="0">
            <a:spAutoFit/>
          </a:bodyPr>
          <a:lstStyle/>
          <a:p>
            <a:endParaRPr lang="en-GB" dirty="0"/>
          </a:p>
          <a:p>
            <a:pPr marL="285750" indent="-285750">
              <a:buFont typeface="Wingdings" panose="05000000000000000000" pitchFamily="2" charset="2"/>
              <a:buChar char="Ø"/>
            </a:pPr>
            <a:r>
              <a:rPr lang="en-GB" dirty="0"/>
              <a:t>The ‘dual-key’ funding approach between UKSA and STFC presents challenges in ensuring that the funding process is agile, transparent, and effective. </a:t>
            </a:r>
          </a:p>
          <a:p>
            <a:pPr marL="285750" indent="-285750">
              <a:buFont typeface="Wingdings" panose="05000000000000000000" pitchFamily="2" charset="2"/>
              <a:buChar char="Ø"/>
            </a:pPr>
            <a:r>
              <a:rPr lang="en-GB" dirty="0"/>
              <a:t>The UKSA Aurora space exploration programme offers one successful model which has integrated instrumentation development and science exploitation. </a:t>
            </a:r>
          </a:p>
          <a:p>
            <a:pPr marL="285750" indent="-285750">
              <a:buFont typeface="Wingdings" panose="05000000000000000000" pitchFamily="2" charset="2"/>
              <a:buChar char="Ø"/>
            </a:pPr>
            <a:r>
              <a:rPr lang="en-GB" dirty="0"/>
              <a:t>SSAP recommends that STFC continues to support UKSA in its investment in ESA's Science, Human and Robotic Exploration, and Space Safety Programmes, recognising the value that this investment brings to sustaining the UK Solar System community.</a:t>
            </a:r>
          </a:p>
          <a:p>
            <a:pPr marL="285750" indent="-285750">
              <a:buFont typeface="Wingdings" panose="05000000000000000000" pitchFamily="2" charset="2"/>
              <a:buChar char="Ø"/>
            </a:pPr>
            <a:r>
              <a:rPr lang="en-GB" dirty="0"/>
              <a:t>SSAP recommends that STFC plays a clear role in the development of UKSA’s Bilateral Programmes to ensure alignment with UK scientific goals and priorities. SSAP notes the strong UK Solar System Community support for such a programme, provided it does not come at the expense of existing international activity. </a:t>
            </a:r>
          </a:p>
          <a:p>
            <a:pPr marL="285750" indent="-285750">
              <a:buFont typeface="Wingdings" panose="05000000000000000000" pitchFamily="2" charset="2"/>
              <a:buChar char="Ø"/>
            </a:pPr>
            <a:endParaRPr lang="en-GB" dirty="0"/>
          </a:p>
        </p:txBody>
      </p:sp>
      <p:sp>
        <p:nvSpPr>
          <p:cNvPr id="3" name="TextBox 2"/>
          <p:cNvSpPr txBox="1"/>
          <p:nvPr/>
        </p:nvSpPr>
        <p:spPr>
          <a:xfrm>
            <a:off x="3986063" y="448543"/>
            <a:ext cx="4219873" cy="461665"/>
          </a:xfrm>
          <a:prstGeom prst="rect">
            <a:avLst/>
          </a:prstGeom>
          <a:noFill/>
        </p:spPr>
        <p:txBody>
          <a:bodyPr wrap="none" rtlCol="0">
            <a:spAutoFit/>
          </a:bodyPr>
          <a:lstStyle/>
          <a:p>
            <a:pPr algn="ctr"/>
            <a:r>
              <a:rPr lang="en-GB" sz="2400" dirty="0"/>
              <a:t>Solar System Recommendations</a:t>
            </a:r>
          </a:p>
        </p:txBody>
      </p:sp>
      <p:sp>
        <p:nvSpPr>
          <p:cNvPr id="2" name="TextBox 1"/>
          <p:cNvSpPr txBox="1"/>
          <p:nvPr/>
        </p:nvSpPr>
        <p:spPr>
          <a:xfrm>
            <a:off x="6947005" y="3300633"/>
            <a:ext cx="4833930" cy="1015663"/>
          </a:xfrm>
          <a:prstGeom prst="rect">
            <a:avLst/>
          </a:prstGeom>
          <a:noFill/>
        </p:spPr>
        <p:txBody>
          <a:bodyPr wrap="square" rtlCol="0">
            <a:spAutoFit/>
          </a:bodyPr>
          <a:lstStyle/>
          <a:p>
            <a:r>
              <a:rPr lang="en-GB" sz="1200" dirty="0"/>
              <a:t>A fragment of the pristine Winchcombe carbonaceous chondrite meteorite. The fragment is ~2 cm across and has a small patch of brown/red fusion crust (NHM, London). Right – Footage of the fireball enabled the pre-atmospheric orbit and strewn field of the Winchcombe meteorite to be calculated (UK Meteor Network). </a:t>
            </a:r>
          </a:p>
        </p:txBody>
      </p:sp>
      <p:sp>
        <p:nvSpPr>
          <p:cNvPr id="7" name="Footer Placeholder 6"/>
          <p:cNvSpPr>
            <a:spLocks noGrp="1"/>
          </p:cNvSpPr>
          <p:nvPr>
            <p:ph type="ftr" sz="quarter" idx="11"/>
          </p:nvPr>
        </p:nvSpPr>
        <p:spPr/>
        <p:txBody>
          <a:bodyPr/>
          <a:lstStyle/>
          <a:p>
            <a:r>
              <a:rPr lang="en-GB" dirty="0">
                <a:solidFill>
                  <a:schemeClr val="tx1"/>
                </a:solidFill>
              </a:rPr>
              <a:t>STFC Solar System Roadmap 2022</a:t>
            </a:r>
          </a:p>
        </p:txBody>
      </p:sp>
      <p:sp>
        <p:nvSpPr>
          <p:cNvPr id="8" name="Slide Number Placeholder 7"/>
          <p:cNvSpPr>
            <a:spLocks noGrp="1"/>
          </p:cNvSpPr>
          <p:nvPr>
            <p:ph type="sldNum" sz="quarter" idx="12"/>
          </p:nvPr>
        </p:nvSpPr>
        <p:spPr/>
        <p:txBody>
          <a:bodyPr/>
          <a:lstStyle/>
          <a:p>
            <a:fld id="{B3D1FD7F-54F6-49CB-9A4B-E9EC1296AC2A}" type="slidenum">
              <a:rPr lang="en-GB" smtClean="0">
                <a:solidFill>
                  <a:schemeClr val="tx1"/>
                </a:solidFill>
              </a:rPr>
              <a:t>7</a:t>
            </a:fld>
            <a:endParaRPr lang="en-GB" dirty="0">
              <a:solidFill>
                <a:schemeClr val="tx1"/>
              </a:solidFill>
            </a:endParaRPr>
          </a:p>
        </p:txBody>
      </p:sp>
      <p:pic>
        <p:nvPicPr>
          <p:cNvPr id="10" name="Picture 9"/>
          <p:cNvPicPr>
            <a:picLocks noChangeAspect="1"/>
          </p:cNvPicPr>
          <p:nvPr/>
        </p:nvPicPr>
        <p:blipFill>
          <a:blip r:embed="rId2"/>
          <a:stretch>
            <a:fillRect/>
          </a:stretch>
        </p:blipFill>
        <p:spPr>
          <a:xfrm>
            <a:off x="346674" y="6185439"/>
            <a:ext cx="729651" cy="656686"/>
          </a:xfrm>
          <a:prstGeom prst="rect">
            <a:avLst/>
          </a:prstGeom>
        </p:spPr>
      </p:pic>
      <p:cxnSp>
        <p:nvCxnSpPr>
          <p:cNvPr id="6" name="Straight Connector 5"/>
          <p:cNvCxnSpPr/>
          <p:nvPr/>
        </p:nvCxnSpPr>
        <p:spPr>
          <a:xfrm flipV="1">
            <a:off x="0" y="6151684"/>
            <a:ext cx="12352149" cy="774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1" name="image7.png"/>
          <p:cNvPicPr/>
          <p:nvPr/>
        </p:nvPicPr>
        <p:blipFill>
          <a:blip r:embed="rId3"/>
          <a:srcRect/>
          <a:stretch>
            <a:fillRect/>
          </a:stretch>
        </p:blipFill>
        <p:spPr>
          <a:xfrm>
            <a:off x="7029644" y="1392283"/>
            <a:ext cx="5120948" cy="1859582"/>
          </a:xfrm>
          <a:prstGeom prst="rect">
            <a:avLst/>
          </a:prstGeom>
          <a:ln/>
        </p:spPr>
      </p:pic>
    </p:spTree>
    <p:extLst>
      <p:ext uri="{BB962C8B-B14F-4D97-AF65-F5344CB8AC3E}">
        <p14:creationId xmlns:p14="http://schemas.microsoft.com/office/powerpoint/2010/main" val="387880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797" y="899976"/>
            <a:ext cx="6682971" cy="4524315"/>
          </a:xfrm>
          <a:prstGeom prst="rect">
            <a:avLst/>
          </a:prstGeom>
          <a:noFill/>
        </p:spPr>
        <p:txBody>
          <a:bodyPr wrap="square" rtlCol="0">
            <a:spAutoFit/>
          </a:bodyPr>
          <a:lstStyle/>
          <a:p>
            <a:pPr marL="285750" indent="-285750">
              <a:buFont typeface="Wingdings" panose="05000000000000000000" pitchFamily="2" charset="2"/>
              <a:buChar char="Ø"/>
            </a:pPr>
            <a:r>
              <a:rPr lang="en-GB" dirty="0"/>
              <a:t>It is essential that STFC fully supports data storage and curation both for individual scientific projects and missions and facilities.</a:t>
            </a:r>
          </a:p>
          <a:p>
            <a:endParaRPr lang="en-GB" dirty="0"/>
          </a:p>
          <a:p>
            <a:pPr marL="285750" indent="-285750">
              <a:buFont typeface="Wingdings" panose="05000000000000000000" pitchFamily="2" charset="2"/>
              <a:buChar char="Ø"/>
            </a:pPr>
            <a:r>
              <a:rPr lang="en-GB" dirty="0"/>
              <a:t>HPC is a core requirement across Solar System research and SSAP strongly urges STFC (and UKRI) to implement a long-term, sustainable HPC strategy. </a:t>
            </a:r>
          </a:p>
          <a:p>
            <a:endParaRPr lang="en-GB" dirty="0"/>
          </a:p>
          <a:p>
            <a:pPr marL="285750" indent="-285750">
              <a:buFont typeface="Wingdings" panose="05000000000000000000" pitchFamily="2" charset="2"/>
              <a:buChar char="Ø"/>
            </a:pPr>
            <a:r>
              <a:rPr lang="en-GB" dirty="0"/>
              <a:t>The investment in hardware must be accompanied by support for skills training for early-career researchers and STFC should recognise the long-term nature of code development and the requirement for support for highly skilled people on timescales beyond the 3-year funding timescales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SSAP welcomes the recently announced uplift in the STFC grant line but a further uplift will be required to return this to an internationally competitive level</a:t>
            </a:r>
          </a:p>
        </p:txBody>
      </p:sp>
      <p:sp>
        <p:nvSpPr>
          <p:cNvPr id="3" name="TextBox 2"/>
          <p:cNvSpPr txBox="1"/>
          <p:nvPr/>
        </p:nvSpPr>
        <p:spPr>
          <a:xfrm>
            <a:off x="3933527" y="241394"/>
            <a:ext cx="4219873" cy="461665"/>
          </a:xfrm>
          <a:prstGeom prst="rect">
            <a:avLst/>
          </a:prstGeom>
          <a:noFill/>
        </p:spPr>
        <p:txBody>
          <a:bodyPr wrap="none" rtlCol="0">
            <a:spAutoFit/>
          </a:bodyPr>
          <a:lstStyle/>
          <a:p>
            <a:pPr algn="ctr"/>
            <a:r>
              <a:rPr lang="en-GB" sz="2400" dirty="0"/>
              <a:t>Solar System Recommendations</a:t>
            </a:r>
          </a:p>
        </p:txBody>
      </p:sp>
      <p:sp>
        <p:nvSpPr>
          <p:cNvPr id="2" name="TextBox 1"/>
          <p:cNvSpPr txBox="1"/>
          <p:nvPr/>
        </p:nvSpPr>
        <p:spPr>
          <a:xfrm>
            <a:off x="6947005" y="3300633"/>
            <a:ext cx="4833930" cy="1015663"/>
          </a:xfrm>
          <a:prstGeom prst="rect">
            <a:avLst/>
          </a:prstGeom>
          <a:noFill/>
        </p:spPr>
        <p:txBody>
          <a:bodyPr wrap="square" rtlCol="0">
            <a:spAutoFit/>
          </a:bodyPr>
          <a:lstStyle/>
          <a:p>
            <a:r>
              <a:rPr lang="en-GB" sz="1200" dirty="0"/>
              <a:t>A) Lake-floor deltaic deposits imaged by the Mars2020 Perseverance rover on the surface of Mars in Jezero Crater (NASA/JPL-Caltech/MSSS). These deposits are a target for eventual return to Earth as part of Mars Sample Return. B) </a:t>
            </a:r>
            <a:r>
              <a:rPr lang="en-GB" sz="1200" dirty="0" err="1"/>
              <a:t>Rochette</a:t>
            </a:r>
            <a:r>
              <a:rPr lang="en-GB" sz="1200" dirty="0"/>
              <a:t> igneous sample with drill holes - some of the first samples to be prepared for eventual return to Earth in 2032.</a:t>
            </a:r>
          </a:p>
        </p:txBody>
      </p:sp>
      <p:sp>
        <p:nvSpPr>
          <p:cNvPr id="7" name="Footer Placeholder 6"/>
          <p:cNvSpPr>
            <a:spLocks noGrp="1"/>
          </p:cNvSpPr>
          <p:nvPr>
            <p:ph type="ftr" sz="quarter" idx="11"/>
          </p:nvPr>
        </p:nvSpPr>
        <p:spPr/>
        <p:txBody>
          <a:bodyPr/>
          <a:lstStyle/>
          <a:p>
            <a:r>
              <a:rPr lang="en-GB" dirty="0">
                <a:solidFill>
                  <a:schemeClr val="tx1"/>
                </a:solidFill>
              </a:rPr>
              <a:t>STFC Solar System Roadmap 2022</a:t>
            </a:r>
          </a:p>
        </p:txBody>
      </p:sp>
      <p:sp>
        <p:nvSpPr>
          <p:cNvPr id="8" name="Slide Number Placeholder 7"/>
          <p:cNvSpPr>
            <a:spLocks noGrp="1"/>
          </p:cNvSpPr>
          <p:nvPr>
            <p:ph type="sldNum" sz="quarter" idx="12"/>
          </p:nvPr>
        </p:nvSpPr>
        <p:spPr/>
        <p:txBody>
          <a:bodyPr/>
          <a:lstStyle/>
          <a:p>
            <a:fld id="{B3D1FD7F-54F6-49CB-9A4B-E9EC1296AC2A}" type="slidenum">
              <a:rPr lang="en-GB" smtClean="0">
                <a:solidFill>
                  <a:schemeClr val="tx1"/>
                </a:solidFill>
              </a:rPr>
              <a:t>8</a:t>
            </a:fld>
            <a:endParaRPr lang="en-GB" dirty="0">
              <a:solidFill>
                <a:schemeClr val="tx1"/>
              </a:solidFill>
            </a:endParaRPr>
          </a:p>
        </p:txBody>
      </p:sp>
      <p:pic>
        <p:nvPicPr>
          <p:cNvPr id="10" name="Picture 9"/>
          <p:cNvPicPr>
            <a:picLocks noChangeAspect="1"/>
          </p:cNvPicPr>
          <p:nvPr/>
        </p:nvPicPr>
        <p:blipFill>
          <a:blip r:embed="rId2"/>
          <a:stretch>
            <a:fillRect/>
          </a:stretch>
        </p:blipFill>
        <p:spPr>
          <a:xfrm>
            <a:off x="346674" y="6185439"/>
            <a:ext cx="729651" cy="656686"/>
          </a:xfrm>
          <a:prstGeom prst="rect">
            <a:avLst/>
          </a:prstGeom>
        </p:spPr>
      </p:pic>
      <p:cxnSp>
        <p:nvCxnSpPr>
          <p:cNvPr id="6" name="Straight Connector 5"/>
          <p:cNvCxnSpPr/>
          <p:nvPr/>
        </p:nvCxnSpPr>
        <p:spPr>
          <a:xfrm flipV="1">
            <a:off x="0" y="6151684"/>
            <a:ext cx="12352149" cy="774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image2.png"/>
          <p:cNvPicPr/>
          <p:nvPr/>
        </p:nvPicPr>
        <p:blipFill>
          <a:blip r:embed="rId3"/>
          <a:srcRect/>
          <a:stretch>
            <a:fillRect/>
          </a:stretch>
        </p:blipFill>
        <p:spPr>
          <a:xfrm>
            <a:off x="7029644" y="1365813"/>
            <a:ext cx="4519806" cy="1836361"/>
          </a:xfrm>
          <a:prstGeom prst="rect">
            <a:avLst/>
          </a:prstGeom>
          <a:ln/>
        </p:spPr>
      </p:pic>
    </p:spTree>
    <p:extLst>
      <p:ext uri="{BB962C8B-B14F-4D97-AF65-F5344CB8AC3E}">
        <p14:creationId xmlns:p14="http://schemas.microsoft.com/office/powerpoint/2010/main" val="362411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797" y="832741"/>
            <a:ext cx="6974144" cy="5632311"/>
          </a:xfrm>
          <a:prstGeom prst="rect">
            <a:avLst/>
          </a:prstGeom>
          <a:noFill/>
        </p:spPr>
        <p:txBody>
          <a:bodyPr wrap="square" rtlCol="0">
            <a:spAutoFit/>
          </a:bodyPr>
          <a:lstStyle/>
          <a:p>
            <a:pPr marL="285750" indent="-285750">
              <a:buFont typeface="Wingdings" panose="05000000000000000000" pitchFamily="2" charset="2"/>
              <a:buChar char="Ø"/>
            </a:pPr>
            <a:r>
              <a:rPr lang="en-GB" dirty="0"/>
              <a:t>Solar System research is a fundamental part of the overall UK research endeavour and is internationally recognised as world leading in many aspects, including contributions to the development and operation of facilities, missions and instrumentation, as well as scientific output and public engagement.</a:t>
            </a:r>
          </a:p>
          <a:p>
            <a:pPr marL="285750" indent="-285750">
              <a:buFont typeface="Wingdings" panose="05000000000000000000" pitchFamily="2" charset="2"/>
              <a:buChar char="Ø"/>
            </a:pPr>
            <a:r>
              <a:rPr lang="en-GB" dirty="0"/>
              <a:t>Our science is multi-disciplinary, with increasing links to biology, chemistry, physics, earth sciences and computer science (AI), and with UKSA (mission related support, engineering). </a:t>
            </a:r>
          </a:p>
          <a:p>
            <a:pPr marL="285750" indent="-285750">
              <a:buFont typeface="Wingdings" panose="05000000000000000000" pitchFamily="2" charset="2"/>
              <a:buChar char="Ø"/>
            </a:pPr>
            <a:r>
              <a:rPr lang="en-GB" dirty="0"/>
              <a:t>Since 2015 the UK community has grown and had notable successes that include the deployment of MIRI on JWST, the recovery of a pristine UK meteorite fall via a fireball network, and the launch of the MIXS-T X-ray telescope on BepiColombo mission. First images from DKIST showed the Sun’s surface in unprecedented detail, etc. </a:t>
            </a:r>
          </a:p>
          <a:p>
            <a:pPr marL="285750" indent="-285750">
              <a:buFont typeface="Wingdings" panose="05000000000000000000" pitchFamily="2" charset="2"/>
              <a:buChar char="Ø"/>
            </a:pPr>
            <a:r>
              <a:rPr lang="en-GB" dirty="0"/>
              <a:t>Community input to roadmap drew attention to diverse challenges and opportunities including: computer programming training, infrastructure, curation facility, role of small satellites in addition to large flagship missions, bilateral missions, need for integrated programmes, perhaps like Aurora,  to link mission development with science</a:t>
            </a:r>
          </a:p>
          <a:p>
            <a:endParaRPr lang="en-GB" dirty="0"/>
          </a:p>
        </p:txBody>
      </p:sp>
      <p:sp>
        <p:nvSpPr>
          <p:cNvPr id="3" name="TextBox 2"/>
          <p:cNvSpPr txBox="1"/>
          <p:nvPr/>
        </p:nvSpPr>
        <p:spPr>
          <a:xfrm>
            <a:off x="3901213" y="241394"/>
            <a:ext cx="4284507" cy="461665"/>
          </a:xfrm>
          <a:prstGeom prst="rect">
            <a:avLst/>
          </a:prstGeom>
          <a:noFill/>
        </p:spPr>
        <p:txBody>
          <a:bodyPr wrap="none" rtlCol="0">
            <a:spAutoFit/>
          </a:bodyPr>
          <a:lstStyle/>
          <a:p>
            <a:pPr algn="ctr"/>
            <a:r>
              <a:rPr lang="en-GB" sz="2400" dirty="0"/>
              <a:t>Solar System Roadmap Summary</a:t>
            </a:r>
          </a:p>
        </p:txBody>
      </p:sp>
      <p:sp>
        <p:nvSpPr>
          <p:cNvPr id="7" name="Footer Placeholder 6"/>
          <p:cNvSpPr>
            <a:spLocks noGrp="1"/>
          </p:cNvSpPr>
          <p:nvPr>
            <p:ph type="ftr" sz="quarter" idx="11"/>
          </p:nvPr>
        </p:nvSpPr>
        <p:spPr/>
        <p:txBody>
          <a:bodyPr/>
          <a:lstStyle/>
          <a:p>
            <a:r>
              <a:rPr lang="en-GB" dirty="0">
                <a:solidFill>
                  <a:schemeClr val="tx1"/>
                </a:solidFill>
              </a:rPr>
              <a:t>STFC Solar System Roadmap 2022</a:t>
            </a:r>
          </a:p>
        </p:txBody>
      </p:sp>
      <p:sp>
        <p:nvSpPr>
          <p:cNvPr id="8" name="Slide Number Placeholder 7"/>
          <p:cNvSpPr>
            <a:spLocks noGrp="1"/>
          </p:cNvSpPr>
          <p:nvPr>
            <p:ph type="sldNum" sz="quarter" idx="12"/>
          </p:nvPr>
        </p:nvSpPr>
        <p:spPr/>
        <p:txBody>
          <a:bodyPr/>
          <a:lstStyle/>
          <a:p>
            <a:fld id="{B3D1FD7F-54F6-49CB-9A4B-E9EC1296AC2A}" type="slidenum">
              <a:rPr lang="en-GB" smtClean="0">
                <a:solidFill>
                  <a:schemeClr val="tx1"/>
                </a:solidFill>
              </a:rPr>
              <a:t>9</a:t>
            </a:fld>
            <a:endParaRPr lang="en-GB" dirty="0">
              <a:solidFill>
                <a:schemeClr val="tx1"/>
              </a:solidFill>
            </a:endParaRPr>
          </a:p>
        </p:txBody>
      </p:sp>
      <p:pic>
        <p:nvPicPr>
          <p:cNvPr id="10" name="Picture 9"/>
          <p:cNvPicPr>
            <a:picLocks noChangeAspect="1"/>
          </p:cNvPicPr>
          <p:nvPr/>
        </p:nvPicPr>
        <p:blipFill>
          <a:blip r:embed="rId2"/>
          <a:stretch>
            <a:fillRect/>
          </a:stretch>
        </p:blipFill>
        <p:spPr>
          <a:xfrm>
            <a:off x="346674" y="6185439"/>
            <a:ext cx="729651" cy="656686"/>
          </a:xfrm>
          <a:prstGeom prst="rect">
            <a:avLst/>
          </a:prstGeom>
        </p:spPr>
      </p:pic>
      <p:cxnSp>
        <p:nvCxnSpPr>
          <p:cNvPr id="6" name="Straight Connector 5"/>
          <p:cNvCxnSpPr/>
          <p:nvPr/>
        </p:nvCxnSpPr>
        <p:spPr>
          <a:xfrm flipV="1">
            <a:off x="0" y="6151684"/>
            <a:ext cx="12352149" cy="774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44868" y="3727116"/>
            <a:ext cx="4833930" cy="461665"/>
          </a:xfrm>
          <a:prstGeom prst="rect">
            <a:avLst/>
          </a:prstGeom>
          <a:noFill/>
        </p:spPr>
        <p:txBody>
          <a:bodyPr wrap="square" rtlCol="0">
            <a:spAutoFit/>
          </a:bodyPr>
          <a:lstStyle/>
          <a:p>
            <a:r>
              <a:rPr lang="en-GB" sz="1200" dirty="0"/>
              <a:t>The shadow of Ganymede cast on Jupiter imaged by NASA’s Juno spacecraft in February 2022 </a:t>
            </a:r>
            <a:r>
              <a:rPr lang="en-GB" sz="800" dirty="0"/>
              <a:t>(NASA/JPL-Caltech/SWRI/</a:t>
            </a:r>
            <a:r>
              <a:rPr lang="en-GB" sz="800" dirty="0" err="1"/>
              <a:t>Malin</a:t>
            </a:r>
            <a:r>
              <a:rPr lang="en-GB" sz="800" dirty="0"/>
              <a:t> Space)</a:t>
            </a:r>
          </a:p>
        </p:txBody>
      </p:sp>
      <p:pic>
        <p:nvPicPr>
          <p:cNvPr id="13" name="image5.png"/>
          <p:cNvPicPr/>
          <p:nvPr/>
        </p:nvPicPr>
        <p:blipFill>
          <a:blip r:embed="rId3"/>
          <a:srcRect/>
          <a:stretch>
            <a:fillRect/>
          </a:stretch>
        </p:blipFill>
        <p:spPr>
          <a:xfrm>
            <a:off x="7244868" y="937963"/>
            <a:ext cx="4632977" cy="2554249"/>
          </a:xfrm>
          <a:prstGeom prst="rect">
            <a:avLst/>
          </a:prstGeom>
          <a:ln/>
        </p:spPr>
      </p:pic>
    </p:spTree>
    <p:extLst>
      <p:ext uri="{BB962C8B-B14F-4D97-AF65-F5344CB8AC3E}">
        <p14:creationId xmlns:p14="http://schemas.microsoft.com/office/powerpoint/2010/main" val="1212235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4219</TotalTime>
  <Words>1553</Words>
  <Application>Microsoft Macintosh PowerPoint</Application>
  <PresentationFormat>Widescreen</PresentationFormat>
  <Paragraphs>110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Bridges, John C. (Prof.)</dc:creator>
  <cp:lastModifiedBy>Microsoft Office User</cp:lastModifiedBy>
  <cp:revision>97</cp:revision>
  <dcterms:created xsi:type="dcterms:W3CDTF">2021-07-15T19:21:33Z</dcterms:created>
  <dcterms:modified xsi:type="dcterms:W3CDTF">2023-01-30T14:47:29Z</dcterms:modified>
</cp:coreProperties>
</file>