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B6924-2371-D743-8CEB-63C7EDC7C38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3661-D5AC-244B-8D0D-1675FA23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High-level team with FULL Council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661-D5AC-244B-8D0D-1675FA236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key Stakeholders’ Meeting on July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661-D5AC-244B-8D0D-1675FA236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Clockwise: Community geophysics mapping project; Get started course award for “hard-to-reach” young people; astronomy in the shopping </a:t>
            </a:r>
            <a:r>
              <a:rPr lang="en-US" dirty="0" err="1" smtClean="0"/>
              <a:t>centre</a:t>
            </a:r>
            <a:r>
              <a:rPr lang="en-US" dirty="0" smtClean="0"/>
              <a:t>; SPLASH – catch a planet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661-D5AC-244B-8D0D-1675FA236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C9B8-53D6-D341-8064-99EF647707C8}" type="datetimeFigureOut">
              <a:rPr lang="en-US" smtClean="0"/>
              <a:t>02/05/2014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13B8-DF98-6B4E-9FCA-82B4EFC7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gif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102193"/>
            <a:ext cx="2802989" cy="28015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5592" y="3372427"/>
            <a:ext cx="8783232" cy="3485572"/>
            <a:chOff x="360768" y="3372427"/>
            <a:chExt cx="8783232" cy="3485572"/>
          </a:xfrm>
        </p:grpSpPr>
        <p:pic>
          <p:nvPicPr>
            <p:cNvPr id="5" name="Picture 4" descr="a1_2374652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586" y="3430824"/>
              <a:ext cx="5476414" cy="3427175"/>
            </a:xfrm>
            <a:prstGeom prst="rect">
              <a:avLst/>
            </a:prstGeom>
          </p:spPr>
        </p:pic>
        <p:pic>
          <p:nvPicPr>
            <p:cNvPr id="6" name="Picture 5" descr="Earth_gravi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" r="8387" b="4447"/>
            <a:stretch/>
          </p:blipFill>
          <p:spPr>
            <a:xfrm>
              <a:off x="360768" y="3372427"/>
              <a:ext cx="3726749" cy="348557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35722" y="-14593"/>
            <a:ext cx="6875789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Astonishing Astronomy and </a:t>
            </a:r>
          </a:p>
          <a:p>
            <a:pPr algn="ctr"/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Glorious Geophysics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Building for the Bicentennial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Outreach and Engagement </a:t>
            </a:r>
          </a:p>
        </p:txBody>
      </p:sp>
    </p:spTree>
    <p:extLst>
      <p:ext uri="{BB962C8B-B14F-4D97-AF65-F5344CB8AC3E}">
        <p14:creationId xmlns:p14="http://schemas.microsoft.com/office/powerpoint/2010/main" val="177714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102193"/>
            <a:ext cx="2802989" cy="28015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5592" y="3372427"/>
            <a:ext cx="8783232" cy="3485572"/>
            <a:chOff x="360768" y="3372427"/>
            <a:chExt cx="8783232" cy="3485572"/>
          </a:xfrm>
        </p:grpSpPr>
        <p:pic>
          <p:nvPicPr>
            <p:cNvPr id="5" name="Picture 4" descr="a1_2374652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586" y="3430824"/>
              <a:ext cx="5476414" cy="3427175"/>
            </a:xfrm>
            <a:prstGeom prst="rect">
              <a:avLst/>
            </a:prstGeom>
          </p:spPr>
        </p:pic>
        <p:pic>
          <p:nvPicPr>
            <p:cNvPr id="6" name="Picture 5" descr="Earth_gravi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" r="8387" b="4447"/>
            <a:stretch/>
          </p:blipFill>
          <p:spPr>
            <a:xfrm>
              <a:off x="360768" y="3372427"/>
              <a:ext cx="3726749" cy="348557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35722" y="-14593"/>
            <a:ext cx="6875789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Astonishing Astronomy and </a:t>
            </a:r>
          </a:p>
          <a:p>
            <a:pPr algn="ctr"/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Glorious Geophysics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Building for the Bicentennial with Outreach and Engagement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418" y="4423574"/>
            <a:ext cx="6788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Questions?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69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4623" y="969950"/>
            <a:ext cx="8107500" cy="56938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Major </a:t>
            </a:r>
            <a:r>
              <a:rPr lang="en-US" sz="2800" dirty="0"/>
              <a:t>investment of £1 million from </a:t>
            </a:r>
            <a:r>
              <a:rPr lang="en-US" sz="2800" dirty="0" smtClean="0"/>
              <a:t>RAS </a:t>
            </a:r>
            <a:r>
              <a:rPr lang="en-US" sz="2800" dirty="0"/>
              <a:t>reserves to </a:t>
            </a:r>
            <a:r>
              <a:rPr lang="en-US" sz="2800" dirty="0" smtClean="0"/>
              <a:t>outreach </a:t>
            </a:r>
            <a:r>
              <a:rPr lang="en-US" sz="2800" dirty="0"/>
              <a:t>and engagement </a:t>
            </a:r>
            <a:r>
              <a:rPr lang="en-US" sz="2800" dirty="0" smtClean="0"/>
              <a:t>projects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Grass roots projects that </a:t>
            </a:r>
            <a:r>
              <a:rPr lang="en-US" sz="2800" dirty="0"/>
              <a:t>extend the reach and appeal of the Society into new areas of </a:t>
            </a:r>
            <a:r>
              <a:rPr lang="en-US" sz="2800" dirty="0" smtClean="0"/>
              <a:t>society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Legacy </a:t>
            </a:r>
            <a:r>
              <a:rPr lang="en-US" sz="2800" dirty="0"/>
              <a:t>of embedding astronomy and geophysics </a:t>
            </a:r>
            <a:r>
              <a:rPr lang="en-US" sz="2800" dirty="0" smtClean="0"/>
              <a:t>that </a:t>
            </a:r>
            <a:r>
              <a:rPr lang="en-US" sz="2800" dirty="0"/>
              <a:t>will ensure our sciences retain their </a:t>
            </a:r>
            <a:r>
              <a:rPr lang="en-US" sz="2800" dirty="0" smtClean="0"/>
              <a:t>appeal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Inspire </a:t>
            </a:r>
            <a:r>
              <a:rPr lang="en-US" sz="2800" dirty="0"/>
              <a:t>young people and old alike</a:t>
            </a:r>
            <a:r>
              <a:rPr lang="en-GB" sz="2800" dirty="0" smtClean="0">
                <a:effectLst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Set </a:t>
            </a:r>
            <a:r>
              <a:rPr lang="en-US" sz="2800" dirty="0"/>
              <a:t>the RAS on course for the next 200 years as an outward looking </a:t>
            </a:r>
            <a:r>
              <a:rPr lang="en-US" sz="2800" dirty="0" smtClean="0"/>
              <a:t>society. </a:t>
            </a:r>
            <a:endParaRPr lang="en-GB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72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851" y="992322"/>
            <a:ext cx="8107500" cy="56938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Steering </a:t>
            </a:r>
            <a:r>
              <a:rPr lang="en-US" sz="2800" dirty="0" smtClean="0"/>
              <a:t>Group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Councillors</a:t>
            </a:r>
            <a:r>
              <a:rPr lang="en-US" sz="2800" dirty="0"/>
              <a:t> Steve Miller (Chair), Helen Fraser and Charlie </a:t>
            </a:r>
            <a:r>
              <a:rPr lang="en-US" sz="2800" dirty="0" smtClean="0"/>
              <a:t>Barclay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Vice </a:t>
            </a:r>
            <a:r>
              <a:rPr lang="en-US" sz="2800" dirty="0"/>
              <a:t>Presidents Barry Parsons and Andrew </a:t>
            </a:r>
            <a:r>
              <a:rPr lang="en-US" sz="2800" dirty="0" smtClean="0"/>
              <a:t>Norton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Astronomy </a:t>
            </a:r>
            <a:r>
              <a:rPr lang="en-US" sz="2800" dirty="0"/>
              <a:t>Secretary Mandy </a:t>
            </a:r>
            <a:r>
              <a:rPr lang="en-US" sz="2800" dirty="0" smtClean="0"/>
              <a:t>Bailey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Sky </a:t>
            </a:r>
            <a:r>
              <a:rPr lang="en-US" sz="2800" i="1" dirty="0"/>
              <a:t>at Night</a:t>
            </a:r>
            <a:r>
              <a:rPr lang="en-US" sz="2800" dirty="0"/>
              <a:t> presenter Maggie </a:t>
            </a:r>
            <a:r>
              <a:rPr lang="en-US" sz="2800" dirty="0" err="1"/>
              <a:t>Aderin-</a:t>
            </a:r>
            <a:r>
              <a:rPr lang="en-US" sz="2800" dirty="0" err="1" smtClean="0"/>
              <a:t>Pocock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Executive </a:t>
            </a:r>
            <a:r>
              <a:rPr lang="en-US" sz="2800" dirty="0"/>
              <a:t>Secretary Pamela Mortimer and Deputy Executive Secretary Robert Massey</a:t>
            </a:r>
            <a:r>
              <a:rPr lang="en-GB" sz="2800" dirty="0" smtClean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4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851" y="992322"/>
            <a:ext cx="8107500" cy="52629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Timetable 2014</a:t>
            </a:r>
          </a:p>
          <a:p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May 9, 2014: Official launch of Astonishing Astronomy and Glorious Geophysics </a:t>
            </a:r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May </a:t>
            </a:r>
            <a:r>
              <a:rPr lang="en-US" sz="2800" dirty="0"/>
              <a:t>– July, 2014: </a:t>
            </a:r>
            <a:r>
              <a:rPr lang="en-US" sz="2800" dirty="0" err="1"/>
              <a:t>Targetted</a:t>
            </a:r>
            <a:r>
              <a:rPr lang="en-US" sz="2800" dirty="0"/>
              <a:t> consultation of wider astronomy and geophysics </a:t>
            </a:r>
            <a:r>
              <a:rPr lang="en-US" sz="2800" dirty="0" smtClean="0"/>
              <a:t>communities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b="1" dirty="0"/>
              <a:t>July 16, 2014: “Stakeholders meeting” to further develop the overall shape of the project</a:t>
            </a:r>
            <a:endParaRPr lang="en-GB" sz="2800" b="1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July – August 2014: Further dissemination </a:t>
            </a:r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Autumn </a:t>
            </a:r>
            <a:r>
              <a:rPr lang="en-US" sz="2800" dirty="0"/>
              <a:t>2014: Town Hall meetings in key locations.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Autumn 2014: Call for short proposals “Letters of Intent” from </a:t>
            </a:r>
            <a:r>
              <a:rPr lang="en-US" sz="2800" dirty="0" smtClean="0"/>
              <a:t>consortia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155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851" y="992322"/>
            <a:ext cx="8598504" cy="56938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Timetable 2015-16</a:t>
            </a:r>
          </a:p>
          <a:p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Early 2015: </a:t>
            </a:r>
            <a:r>
              <a:rPr lang="en-US" sz="2800" dirty="0" smtClean="0"/>
              <a:t>~</a:t>
            </a:r>
            <a:r>
              <a:rPr lang="en-US" sz="2800" dirty="0"/>
              <a:t>10 </a:t>
            </a:r>
            <a:r>
              <a:rPr lang="en-US" sz="2800" dirty="0" smtClean="0"/>
              <a:t>consortia selected </a:t>
            </a:r>
            <a:r>
              <a:rPr lang="en-US" sz="2800" dirty="0"/>
              <a:t>to submit full bid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Spring 2015: Selection of ~5 projects for first tranche of funding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Summer 2015: Further dissemination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Autumn 2015: Town Hall meetings in key locations.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Autumn 2015: </a:t>
            </a:r>
            <a:r>
              <a:rPr lang="en-US" sz="2800" dirty="0" smtClean="0"/>
              <a:t>Second call </a:t>
            </a:r>
            <a:r>
              <a:rPr lang="en-US" sz="2800" dirty="0"/>
              <a:t>for short proposals “Letters of Intent” from consortia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Early 2016: </a:t>
            </a:r>
            <a:r>
              <a:rPr lang="en-US" sz="2800" dirty="0" smtClean="0"/>
              <a:t>~</a:t>
            </a:r>
            <a:r>
              <a:rPr lang="en-US" sz="2800" dirty="0"/>
              <a:t>10 </a:t>
            </a:r>
            <a:r>
              <a:rPr lang="en-US" sz="2800" dirty="0" smtClean="0"/>
              <a:t>consortia selected </a:t>
            </a:r>
            <a:r>
              <a:rPr lang="en-US" sz="2800" dirty="0"/>
              <a:t>to submit full bid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Spring 2016: Selection of ~5 projects for second tranche of funding</a:t>
            </a:r>
            <a:endParaRPr lang="en-GB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580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851" y="992322"/>
            <a:ext cx="8107500" cy="52629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Criteria for projects (not exclusive)</a:t>
            </a:r>
          </a:p>
          <a:p>
            <a:endParaRPr lang="en-US" sz="2800" dirty="0" smtClean="0"/>
          </a:p>
          <a:p>
            <a:pPr lvl="0"/>
            <a:r>
              <a:rPr lang="en-US" sz="2800" i="1" dirty="0" smtClean="0"/>
              <a:t>Five year projects – community commitment</a:t>
            </a:r>
          </a:p>
          <a:p>
            <a:pPr lvl="0"/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Long </a:t>
            </a:r>
            <a:r>
              <a:rPr lang="en-US" sz="2800" dirty="0"/>
              <a:t>term </a:t>
            </a:r>
            <a:r>
              <a:rPr lang="en-US" sz="2800" dirty="0" smtClean="0"/>
              <a:t>legacy, high </a:t>
            </a:r>
            <a:r>
              <a:rPr lang="en-US" sz="2800" dirty="0"/>
              <a:t>potential for ‘mainstreaming’ </a:t>
            </a:r>
            <a:r>
              <a:rPr lang="en-US" sz="2800" dirty="0" smtClean="0"/>
              <a:t>- endurance beyond </a:t>
            </a:r>
            <a:r>
              <a:rPr lang="en-US" sz="2800" dirty="0"/>
              <a:t>AA&amp;</a:t>
            </a:r>
            <a:r>
              <a:rPr lang="en-US" sz="2800" dirty="0" smtClean="0"/>
              <a:t>GG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Engagement </a:t>
            </a:r>
            <a:r>
              <a:rPr lang="en-US" sz="2800" dirty="0"/>
              <a:t>with diverse audiences </a:t>
            </a:r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Partnership </a:t>
            </a:r>
            <a:r>
              <a:rPr lang="en-US" sz="2800" dirty="0"/>
              <a:t>with </a:t>
            </a:r>
            <a:r>
              <a:rPr lang="en-US" sz="2800" dirty="0" err="1"/>
              <a:t>organisations</a:t>
            </a:r>
            <a:r>
              <a:rPr lang="en-US" sz="2800" dirty="0"/>
              <a:t> that represent </a:t>
            </a:r>
            <a:r>
              <a:rPr lang="en-US" sz="2800" dirty="0" smtClean="0"/>
              <a:t>“new” communities </a:t>
            </a:r>
            <a:r>
              <a:rPr lang="en-GB" sz="2800" dirty="0" smtClean="0"/>
              <a:t>to RAS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everaging </a:t>
            </a:r>
            <a:r>
              <a:rPr lang="en-US" sz="2800" dirty="0"/>
              <a:t>additional external sponsorship 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Benefits to RAS</a:t>
            </a:r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Plan </a:t>
            </a:r>
            <a:r>
              <a:rPr lang="en-US" sz="2800" dirty="0"/>
              <a:t>for evaluation of the </a:t>
            </a:r>
            <a:r>
              <a:rPr lang="en-US" sz="2800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50695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phys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8" y="1515542"/>
            <a:ext cx="5814142" cy="24917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851" y="992322"/>
            <a:ext cx="81075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Example projects:</a:t>
            </a:r>
          </a:p>
        </p:txBody>
      </p:sp>
      <p:pic>
        <p:nvPicPr>
          <p:cNvPr id="3" name="Picture 2" descr="hackneycentreteampresentation2012july53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7" t="2108"/>
          <a:stretch/>
        </p:blipFill>
        <p:spPr>
          <a:xfrm>
            <a:off x="5532748" y="802977"/>
            <a:ext cx="3611251" cy="3428548"/>
          </a:xfrm>
          <a:prstGeom prst="rect">
            <a:avLst/>
          </a:prstGeom>
        </p:spPr>
      </p:pic>
      <p:pic>
        <p:nvPicPr>
          <p:cNvPr id="6" name="Picture 5" descr="20130329-soutpansberg-outreach-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93" y="3474624"/>
            <a:ext cx="5083007" cy="3383376"/>
          </a:xfrm>
          <a:prstGeom prst="rect">
            <a:avLst/>
          </a:prstGeom>
        </p:spPr>
      </p:pic>
      <p:pic>
        <p:nvPicPr>
          <p:cNvPr id="8" name="Picture 7" descr="swimming_pool_3-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8" b="23656"/>
          <a:stretch/>
        </p:blipFill>
        <p:spPr>
          <a:xfrm>
            <a:off x="-54880" y="3686666"/>
            <a:ext cx="4463558" cy="3174961"/>
          </a:xfrm>
          <a:prstGeom prst="rect">
            <a:avLst/>
          </a:prstGeom>
        </p:spPr>
      </p:pic>
      <p:pic>
        <p:nvPicPr>
          <p:cNvPr id="11" name="Picture 10" descr="printable-tactile-astronomy-see-outer-space-if-youre-blind.w654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87" b="86241" l="3547" r="966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3" t="31358" r="3179" b="13565"/>
          <a:stretch/>
        </p:blipFill>
        <p:spPr>
          <a:xfrm>
            <a:off x="948937" y="4682026"/>
            <a:ext cx="1617495" cy="6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5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991" y="1109116"/>
            <a:ext cx="8107500" cy="56938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Actions for RAS Fellows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Must be well </a:t>
            </a:r>
            <a:r>
              <a:rPr lang="en-US" sz="2800" dirty="0" err="1" smtClean="0"/>
              <a:t>co-ordinated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Potential stakeholders – please send details, contacts </a:t>
            </a:r>
            <a:r>
              <a:rPr lang="en-US" sz="2800" i="1" dirty="0" smtClean="0"/>
              <a:t>etc.</a:t>
            </a:r>
            <a:r>
              <a:rPr lang="en-US" sz="2800" dirty="0" smtClean="0"/>
              <a:t> to Exec. Sec. and Deputy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Potential co-sponsors – please send details, contacts </a:t>
            </a:r>
            <a:r>
              <a:rPr lang="en-US" sz="2800" i="1" dirty="0" smtClean="0"/>
              <a:t>etc.</a:t>
            </a:r>
            <a:r>
              <a:rPr lang="en-US" sz="2800" dirty="0"/>
              <a:t> </a:t>
            </a:r>
            <a:r>
              <a:rPr lang="en-US" sz="2800" dirty="0" smtClean="0"/>
              <a:t>to Exec. Sec. and Deputy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Spread the word!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algn="r"/>
            <a:r>
              <a:rPr lang="en-US" sz="2800" b="1" dirty="0" smtClean="0"/>
              <a:t>Key date: Stakeholders’ Meeting – July 16</a:t>
            </a:r>
          </a:p>
        </p:txBody>
      </p:sp>
    </p:spTree>
    <p:extLst>
      <p:ext uri="{BB962C8B-B14F-4D97-AF65-F5344CB8AC3E}">
        <p14:creationId xmlns:p14="http://schemas.microsoft.com/office/powerpoint/2010/main" val="80981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85" y="43797"/>
            <a:ext cx="9144109" cy="948525"/>
            <a:chOff x="43685" y="43797"/>
            <a:chExt cx="9144109" cy="948525"/>
          </a:xfrm>
        </p:grpSpPr>
        <p:pic>
          <p:nvPicPr>
            <p:cNvPr id="4" name="Picture 3" descr="RAS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" y="43797"/>
              <a:ext cx="949000" cy="94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905" y="233590"/>
              <a:ext cx="83848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1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Astonishing Astronomy and Glorious Geophysics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991" y="1109116"/>
            <a:ext cx="8107500" cy="56938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smtClean="0"/>
              <a:t>Actions for RAS Fellows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Must be well </a:t>
            </a:r>
            <a:r>
              <a:rPr lang="en-US" sz="2800" dirty="0" err="1" smtClean="0"/>
              <a:t>co-ordinated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Potential stakeholders – please send details, contacts </a:t>
            </a:r>
            <a:r>
              <a:rPr lang="en-US" sz="2800" i="1" dirty="0" smtClean="0"/>
              <a:t>etc.</a:t>
            </a:r>
            <a:r>
              <a:rPr lang="en-US" sz="2800" dirty="0" smtClean="0"/>
              <a:t> to Exec. Sec. and Deputy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Potential co-sponsors – please send details, contacts </a:t>
            </a:r>
            <a:r>
              <a:rPr lang="en-US" sz="2800" i="1" dirty="0" smtClean="0"/>
              <a:t>etc.</a:t>
            </a:r>
            <a:r>
              <a:rPr lang="en-US" sz="2800" dirty="0"/>
              <a:t> </a:t>
            </a:r>
            <a:r>
              <a:rPr lang="en-US" sz="2800" dirty="0" smtClean="0"/>
              <a:t>to Exec. Sec. and Deputy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Spread the word!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algn="r"/>
            <a:r>
              <a:rPr lang="en-US" sz="2800" b="1" dirty="0" smtClean="0"/>
              <a:t>Key date: Stakeholders’ Meeting – July 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544" y="802976"/>
            <a:ext cx="5379114" cy="6055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6494" y="3693611"/>
            <a:ext cx="41313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Flyer available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2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572</Words>
  <Application>Microsoft Macintosh PowerPoint</Application>
  <PresentationFormat>On-screen Show (4:3)</PresentationFormat>
  <Paragraphs>92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Miller</dc:creator>
  <cp:lastModifiedBy>Steve Miller</cp:lastModifiedBy>
  <cp:revision>27</cp:revision>
  <dcterms:created xsi:type="dcterms:W3CDTF">2014-05-02T08:40:51Z</dcterms:created>
  <dcterms:modified xsi:type="dcterms:W3CDTF">2014-05-02T14:08:51Z</dcterms:modified>
</cp:coreProperties>
</file>